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6" r:id="rId4"/>
    <p:sldId id="257" r:id="rId5"/>
    <p:sldId id="258" r:id="rId6"/>
    <p:sldId id="259" r:id="rId7"/>
    <p:sldId id="264" r:id="rId8"/>
    <p:sldId id="265" r:id="rId9"/>
    <p:sldId id="266" r:id="rId10"/>
    <p:sldId id="267" r:id="rId11"/>
    <p:sldId id="270" r:id="rId12"/>
    <p:sldId id="268" r:id="rId13"/>
    <p:sldId id="274" r:id="rId14"/>
    <p:sldId id="275" r:id="rId15"/>
    <p:sldId id="276" r:id="rId16"/>
    <p:sldId id="277" r:id="rId17"/>
    <p:sldId id="271"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000F3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BE"/>
          </a:p>
        </p:txBody>
      </p:sp>
      <p:sp>
        <p:nvSpPr>
          <p:cNvPr id="4" name="Date Placeholder 3"/>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8" name="Footer Placeholder 7"/>
          <p:cNvSpPr>
            <a:spLocks noGrp="1"/>
          </p:cNvSpPr>
          <p:nvPr>
            <p:ph type="ftr" sz="quarter" idx="11"/>
          </p:nvPr>
        </p:nvSpPr>
        <p:spPr/>
        <p:txBody>
          <a:bodyPr/>
          <a:lstStyle/>
          <a:p>
            <a:endParaRPr lang="fr-BE" dirty="0"/>
          </a:p>
        </p:txBody>
      </p:sp>
      <p:sp>
        <p:nvSpPr>
          <p:cNvPr id="9" name="Slide Number Placeholder 8"/>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4" name="Footer Placeholder 3"/>
          <p:cNvSpPr>
            <a:spLocks noGrp="1"/>
          </p:cNvSpPr>
          <p:nvPr>
            <p:ph type="ftr" sz="quarter" idx="11"/>
          </p:nvPr>
        </p:nvSpPr>
        <p:spPr/>
        <p:txBody>
          <a:bodyPr/>
          <a:lstStyle/>
          <a:p>
            <a:endParaRPr lang="fr-BE" dirty="0"/>
          </a:p>
        </p:txBody>
      </p:sp>
      <p:sp>
        <p:nvSpPr>
          <p:cNvPr id="5" name="Slide Number Placeholder 4"/>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3" name="Footer Placeholder 2"/>
          <p:cNvSpPr>
            <a:spLocks noGrp="1"/>
          </p:cNvSpPr>
          <p:nvPr>
            <p:ph type="ftr" sz="quarter" idx="11"/>
          </p:nvPr>
        </p:nvSpPr>
        <p:spPr/>
        <p:txBody>
          <a:bodyPr/>
          <a:lstStyle/>
          <a:p>
            <a:endParaRPr lang="fr-BE" dirty="0"/>
          </a:p>
        </p:txBody>
      </p:sp>
      <p:sp>
        <p:nvSpPr>
          <p:cNvPr id="4" name="Slide Number Placeholder 3"/>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4D7CD-A23F-4AE6-B6F2-CDB88FA84F0F}" type="datetimeFigureOut">
              <a:rPr lang="fr-BE" smtClean="0"/>
              <a:pPr/>
              <a:t>11/08/2012</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FCF516DA-B809-44C9-93C7-B40789569033}" type="slidenum">
              <a:rPr lang="fr-BE" smtClean="0"/>
              <a:pPr/>
              <a:t>‹#›</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1000">
              <a:schemeClr val="tx1"/>
            </a:gs>
            <a:gs pos="89000">
              <a:srgbClr val="000F36"/>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4D7CD-A23F-4AE6-B6F2-CDB88FA84F0F}" type="datetimeFigureOut">
              <a:rPr lang="fr-BE" smtClean="0"/>
              <a:pPr/>
              <a:t>11/08/2012</a:t>
            </a:fld>
            <a:endParaRPr lang="fr-B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516DA-B809-44C9-93C7-B40789569033}" type="slidenum">
              <a:rPr lang="fr-BE" smtClean="0"/>
              <a:pPr/>
              <a:t>‹#›</a:t>
            </a:fld>
            <a:endParaRPr lang="fr-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836713"/>
            <a:ext cx="7344816" cy="5184576"/>
          </a:xfrm>
        </p:spPr>
        <p:txBody>
          <a:bodyPr>
            <a:normAutofit/>
          </a:bodyPr>
          <a:lstStyle/>
          <a:p>
            <a:pPr hangingPunct="0"/>
            <a:r>
              <a:rPr lang="fr-BE" sz="3600" dirty="0" smtClean="0">
                <a:solidFill>
                  <a:srgbClr val="FFFF00"/>
                </a:solidFill>
              </a:rPr>
              <a:t>CULTE DU 12 AOÛT 2012</a:t>
            </a:r>
            <a:br>
              <a:rPr lang="fr-BE" sz="3600" dirty="0" smtClean="0">
                <a:solidFill>
                  <a:srgbClr val="FFFF00"/>
                </a:solidFill>
              </a:rPr>
            </a:br>
            <a:r>
              <a:rPr lang="fr-BE" sz="3600" dirty="0" smtClean="0">
                <a:solidFill>
                  <a:srgbClr val="FFFF00"/>
                </a:solidFill>
              </a:rPr>
              <a:t/>
            </a:r>
            <a:br>
              <a:rPr lang="fr-BE" sz="3600" dirty="0" smtClean="0">
                <a:solidFill>
                  <a:srgbClr val="FFFF00"/>
                </a:solidFill>
              </a:rPr>
            </a:br>
            <a:r>
              <a:rPr lang="fr-BE" sz="3600" dirty="0" smtClean="0">
                <a:solidFill>
                  <a:srgbClr val="FFFF00"/>
                </a:solidFill>
              </a:rPr>
              <a:t>à</a:t>
            </a:r>
            <a:br>
              <a:rPr lang="fr-BE" sz="3600" dirty="0" smtClean="0">
                <a:solidFill>
                  <a:srgbClr val="FFFF00"/>
                </a:solidFill>
              </a:rPr>
            </a:br>
            <a:r>
              <a:rPr lang="fr-BE" sz="3600" dirty="0" smtClean="0">
                <a:solidFill>
                  <a:srgbClr val="FFFF00"/>
                </a:solidFill>
              </a:rPr>
              <a:t/>
            </a:r>
            <a:br>
              <a:rPr lang="fr-BE" sz="3600" dirty="0" smtClean="0">
                <a:solidFill>
                  <a:srgbClr val="FFFF00"/>
                </a:solidFill>
              </a:rPr>
            </a:br>
            <a:r>
              <a:rPr lang="fr-BE" sz="3600" dirty="0" smtClean="0">
                <a:solidFill>
                  <a:srgbClr val="FFFF00"/>
                </a:solidFill>
              </a:rPr>
              <a:t>MOUSCRON</a:t>
            </a:r>
            <a:r>
              <a:rPr lang="fr-BE" sz="2000" dirty="0" smtClean="0">
                <a:solidFill>
                  <a:schemeClr val="bg1"/>
                </a:solidFill>
              </a:rPr>
              <a:t/>
            </a:r>
            <a:br>
              <a:rPr lang="fr-BE" sz="2000" dirty="0" smtClean="0">
                <a:solidFill>
                  <a:schemeClr val="bg1"/>
                </a:solidFill>
              </a:rPr>
            </a:br>
            <a:endParaRPr lang="fr-BE" sz="20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Prédication du 12 août 2012</a:t>
            </a:r>
            <a:br>
              <a:rPr lang="fr-BE" sz="2800" dirty="0" smtClean="0">
                <a:solidFill>
                  <a:srgbClr val="FFFF00"/>
                </a:solidFill>
                <a:latin typeface="Arial" pitchFamily="34" charset="0"/>
                <a:cs typeface="Arial" pitchFamily="34" charset="0"/>
              </a:rPr>
            </a:br>
            <a:r>
              <a:rPr lang="fr-BE" sz="2800" dirty="0" smtClean="0">
                <a:solidFill>
                  <a:srgbClr val="FFFF00"/>
                </a:solidFill>
                <a:latin typeface="Arial" pitchFamily="34" charset="0"/>
                <a:cs typeface="Arial" pitchFamily="34" charset="0"/>
              </a:rPr>
              <a:t/>
            </a:r>
            <a:br>
              <a:rPr lang="fr-BE" sz="2800" dirty="0" smtClean="0">
                <a:solidFill>
                  <a:srgbClr val="FFFF00"/>
                </a:solidFill>
                <a:latin typeface="Arial" pitchFamily="34" charset="0"/>
                <a:cs typeface="Arial" pitchFamily="34" charset="0"/>
              </a:rPr>
            </a:br>
            <a:r>
              <a:rPr lang="fr-BE" sz="2800" dirty="0" smtClean="0">
                <a:solidFill>
                  <a:srgbClr val="CCFF66"/>
                </a:solidFill>
                <a:latin typeface="Arial" pitchFamily="34" charset="0"/>
                <a:cs typeface="Arial" pitchFamily="34" charset="0"/>
              </a:rPr>
              <a:t>L’accueil dans la vie de Jésus:</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200" dirty="0" smtClean="0">
                <a:solidFill>
                  <a:schemeClr val="bg1"/>
                </a:solidFill>
                <a:latin typeface="Arial" pitchFamily="34" charset="0"/>
                <a:cs typeface="Arial" pitchFamily="34" charset="0"/>
              </a:rPr>
              <a:t/>
            </a:r>
            <a:br>
              <a:rPr lang="fr-BE" sz="1200" dirty="0" smtClean="0">
                <a:solidFill>
                  <a:schemeClr val="bg1"/>
                </a:solidFill>
                <a:latin typeface="Arial" pitchFamily="34" charset="0"/>
                <a:cs typeface="Arial" pitchFamily="34" charset="0"/>
              </a:rPr>
            </a:br>
            <a:r>
              <a:rPr lang="fr-CA" sz="2400" b="1" dirty="0" smtClean="0">
                <a:solidFill>
                  <a:schemeClr val="bg1"/>
                </a:solidFill>
              </a:rPr>
              <a:t> </a:t>
            </a:r>
            <a:r>
              <a:rPr lang="fr-CA" sz="2800" dirty="0" smtClean="0">
                <a:solidFill>
                  <a:srgbClr val="CCFF66"/>
                </a:solidFill>
                <a:latin typeface="Arial" pitchFamily="34" charset="0"/>
                <a:cs typeface="Arial" pitchFamily="34" charset="0"/>
              </a:rPr>
              <a:t>(</a:t>
            </a:r>
            <a:r>
              <a:rPr lang="fr-CA" sz="2800" dirty="0" err="1" smtClean="0">
                <a:solidFill>
                  <a:srgbClr val="CCFF66"/>
                </a:solidFill>
                <a:latin typeface="Arial" pitchFamily="34" charset="0"/>
                <a:cs typeface="Arial" pitchFamily="34" charset="0"/>
              </a:rPr>
              <a:t>Jn</a:t>
            </a:r>
            <a:r>
              <a:rPr lang="fr-CA" sz="2800" dirty="0" smtClean="0">
                <a:solidFill>
                  <a:srgbClr val="CCFF66"/>
                </a:solidFill>
                <a:latin typeface="Arial" pitchFamily="34" charset="0"/>
                <a:cs typeface="Arial" pitchFamily="34" charset="0"/>
              </a:rPr>
              <a:t> </a:t>
            </a:r>
            <a:r>
              <a:rPr lang="fr-CA" sz="2800" dirty="0" smtClean="0">
                <a:solidFill>
                  <a:srgbClr val="CCFF66"/>
                </a:solidFill>
                <a:latin typeface="Arial" pitchFamily="34" charset="0"/>
                <a:cs typeface="Arial" pitchFamily="34" charset="0"/>
              </a:rPr>
              <a:t>1: 5</a:t>
            </a:r>
            <a:r>
              <a:rPr lang="fr-CA" sz="2800" dirty="0" smtClean="0">
                <a:solidFill>
                  <a:srgbClr val="CCFF66"/>
                </a:solidFill>
                <a:latin typeface="Arial" pitchFamily="34" charset="0"/>
                <a:cs typeface="Arial" pitchFamily="34" charset="0"/>
              </a:rPr>
              <a:t>) </a:t>
            </a:r>
            <a:r>
              <a:rPr lang="fr-CA" sz="2200" i="1" dirty="0" smtClean="0">
                <a:solidFill>
                  <a:schemeClr val="bg1"/>
                </a:solidFill>
                <a:latin typeface="Comic Sans MS" pitchFamily="66" charset="0"/>
              </a:rPr>
              <a:t>Et la lumière luit dans les ténèbres ; et les ténèbres ne l’ont pas comprise. </a:t>
            </a:r>
            <a:r>
              <a:rPr lang="fr-CA" sz="2200" i="1" dirty="0" smtClean="0">
                <a:solidFill>
                  <a:schemeClr val="bg1"/>
                </a:solidFill>
                <a:latin typeface="Comic Sans MS" pitchFamily="66" charset="0"/>
              </a:rPr>
              <a:t/>
            </a:r>
            <a:br>
              <a:rPr lang="fr-CA" sz="2200" i="1" dirty="0" smtClean="0">
                <a:solidFill>
                  <a:schemeClr val="bg1"/>
                </a:solidFill>
                <a:latin typeface="Comic Sans MS" pitchFamily="66" charset="0"/>
              </a:rPr>
            </a:br>
            <a:r>
              <a:rPr lang="fr-CA" sz="2400" i="1" dirty="0" smtClean="0">
                <a:solidFill>
                  <a:schemeClr val="bg1"/>
                </a:solidFill>
              </a:rPr>
              <a:t/>
            </a:r>
            <a:br>
              <a:rPr lang="fr-CA" sz="2400" i="1" dirty="0" smtClean="0">
                <a:solidFill>
                  <a:schemeClr val="bg1"/>
                </a:solidFill>
              </a:rPr>
            </a:br>
            <a:r>
              <a:rPr lang="fr-CA" sz="2800" dirty="0" smtClean="0">
                <a:solidFill>
                  <a:srgbClr val="CCFF66"/>
                </a:solidFill>
                <a:latin typeface="Arial" pitchFamily="34" charset="0"/>
                <a:cs typeface="Arial" pitchFamily="34" charset="0"/>
              </a:rPr>
              <a:t>v10-11</a:t>
            </a:r>
            <a:r>
              <a:rPr lang="fr-CA" sz="2400" i="1" dirty="0" smtClean="0">
                <a:solidFill>
                  <a:schemeClr val="bg1"/>
                </a:solidFill>
              </a:rPr>
              <a:t> </a:t>
            </a:r>
            <a:r>
              <a:rPr lang="fr-CA" sz="2200" i="1" dirty="0" smtClean="0">
                <a:solidFill>
                  <a:schemeClr val="bg1"/>
                </a:solidFill>
                <a:latin typeface="Comic Sans MS" pitchFamily="66" charset="0"/>
              </a:rPr>
              <a:t>Il était dans le monde, et le monde fut fait par lui ; et le monde ne l’a pas connu. Il vint chez soi ; et les siens ne l’ont pas reçu.</a:t>
            </a:r>
            <a:r>
              <a:rPr lang="fr-BE" sz="2400" dirty="0" smtClean="0">
                <a:solidFill>
                  <a:schemeClr val="bg1"/>
                </a:solidFill>
              </a:rPr>
              <a:t/>
            </a:r>
            <a:br>
              <a:rPr lang="fr-BE" sz="2400" dirty="0" smtClean="0">
                <a:solidFill>
                  <a:schemeClr val="bg1"/>
                </a:solidFill>
              </a:rPr>
            </a:br>
            <a:r>
              <a:rPr lang="fr-BE" sz="2400" dirty="0" smtClean="0">
                <a:solidFill>
                  <a:schemeClr val="bg1"/>
                </a:solidFill>
              </a:rPr>
              <a:t/>
            </a:r>
            <a:br>
              <a:rPr lang="fr-BE" sz="2400" dirty="0" smtClean="0">
                <a:solidFill>
                  <a:schemeClr val="bg1"/>
                </a:solidFill>
              </a:rPr>
            </a:br>
            <a:r>
              <a:rPr lang="fr-BE" sz="2400" dirty="0" smtClean="0">
                <a:solidFill>
                  <a:schemeClr val="bg1"/>
                </a:solidFill>
              </a:rPr>
              <a:t>          A sa venue, Jésus n’a pas été bien accueilli</a:t>
            </a:r>
            <a:endParaRPr lang="fr-BE"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Prédication du 12 août 2012</a:t>
            </a:r>
            <a:br>
              <a:rPr lang="fr-BE" sz="2800" dirty="0" smtClean="0">
                <a:solidFill>
                  <a:srgbClr val="FFFF00"/>
                </a:solidFill>
                <a:latin typeface="Arial" pitchFamily="34" charset="0"/>
                <a:cs typeface="Arial" pitchFamily="34" charset="0"/>
              </a:rPr>
            </a:br>
            <a:r>
              <a:rPr lang="fr-BE" sz="2800" dirty="0" smtClean="0">
                <a:solidFill>
                  <a:srgbClr val="FFFF00"/>
                </a:solidFill>
                <a:latin typeface="Arial" pitchFamily="34" charset="0"/>
                <a:cs typeface="Arial" pitchFamily="34" charset="0"/>
              </a:rPr>
              <a:t/>
            </a:r>
            <a:br>
              <a:rPr lang="fr-BE" sz="2800" dirty="0" smtClean="0">
                <a:solidFill>
                  <a:srgbClr val="FFFF00"/>
                </a:solidFill>
                <a:latin typeface="Arial" pitchFamily="34" charset="0"/>
                <a:cs typeface="Arial" pitchFamily="34" charset="0"/>
              </a:rPr>
            </a:br>
            <a:r>
              <a:rPr lang="fr-BE" sz="2800" dirty="0" smtClean="0">
                <a:solidFill>
                  <a:srgbClr val="CCFF66"/>
                </a:solidFill>
                <a:latin typeface="Arial" pitchFamily="34" charset="0"/>
                <a:cs typeface="Arial" pitchFamily="34" charset="0"/>
              </a:rPr>
              <a:t>L’accueil dans la vie de Jésus (suite) :</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200" dirty="0" smtClean="0">
                <a:solidFill>
                  <a:schemeClr val="bg1"/>
                </a:solidFill>
                <a:latin typeface="Arial" pitchFamily="34" charset="0"/>
                <a:cs typeface="Arial" pitchFamily="34" charset="0"/>
              </a:rPr>
              <a:t/>
            </a:r>
            <a:br>
              <a:rPr lang="fr-BE" sz="1200" dirty="0" smtClean="0">
                <a:solidFill>
                  <a:schemeClr val="bg1"/>
                </a:solidFill>
                <a:latin typeface="Arial" pitchFamily="34" charset="0"/>
                <a:cs typeface="Arial" pitchFamily="34" charset="0"/>
              </a:rPr>
            </a:br>
            <a:r>
              <a:rPr lang="fr-CA" sz="2200" dirty="0" smtClean="0">
                <a:solidFill>
                  <a:schemeClr val="bg1"/>
                </a:solidFill>
              </a:rPr>
              <a:t> </a:t>
            </a:r>
            <a:r>
              <a:rPr lang="fr-CA" sz="2200" dirty="0" smtClean="0">
                <a:solidFill>
                  <a:schemeClr val="bg1"/>
                </a:solidFill>
              </a:rPr>
              <a:t>« </a:t>
            </a:r>
            <a:r>
              <a:rPr lang="fr-CA" sz="2200" dirty="0" smtClean="0">
                <a:solidFill>
                  <a:schemeClr val="bg1"/>
                </a:solidFill>
                <a:latin typeface="Comic Sans MS" pitchFamily="66" charset="0"/>
              </a:rPr>
              <a:t>Christ </a:t>
            </a:r>
            <a:r>
              <a:rPr lang="fr-CA" sz="2200" dirty="0" smtClean="0">
                <a:solidFill>
                  <a:schemeClr val="bg1"/>
                </a:solidFill>
                <a:latin typeface="Comic Sans MS" pitchFamily="66" charset="0"/>
              </a:rPr>
              <a:t>nous a accueillis et rendus « </a:t>
            </a:r>
            <a:r>
              <a:rPr lang="fr-CA" sz="2200" i="1" dirty="0" smtClean="0">
                <a:solidFill>
                  <a:schemeClr val="bg1"/>
                </a:solidFill>
                <a:latin typeface="Comic Sans MS" pitchFamily="66" charset="0"/>
              </a:rPr>
              <a:t>participants de sa nature divine</a:t>
            </a:r>
            <a:r>
              <a:rPr lang="fr-CA" sz="2200" dirty="0" smtClean="0">
                <a:solidFill>
                  <a:schemeClr val="bg1"/>
                </a:solidFill>
                <a:latin typeface="Comic Sans MS" pitchFamily="66" charset="0"/>
              </a:rPr>
              <a:t> </a:t>
            </a:r>
            <a:r>
              <a:rPr lang="fr-CA" sz="2200" dirty="0" smtClean="0">
                <a:solidFill>
                  <a:schemeClr val="bg1"/>
                </a:solidFill>
              </a:rPr>
              <a:t>» </a:t>
            </a:r>
            <a:r>
              <a:rPr lang="fr-CA" sz="2400" dirty="0" smtClean="0">
                <a:solidFill>
                  <a:schemeClr val="bg1"/>
                </a:solidFill>
              </a:rPr>
              <a:t>(</a:t>
            </a:r>
            <a:r>
              <a:rPr lang="fr-CA" sz="2400" dirty="0" smtClean="0">
                <a:solidFill>
                  <a:schemeClr val="bg1"/>
                </a:solidFill>
              </a:rPr>
              <a:t>2Pier1 : 4)</a:t>
            </a:r>
            <a:br>
              <a:rPr lang="fr-CA" sz="2400" dirty="0" smtClean="0">
                <a:solidFill>
                  <a:schemeClr val="bg1"/>
                </a:solidFill>
              </a:rPr>
            </a:br>
            <a:r>
              <a:rPr lang="fr-CA" sz="2400" dirty="0" smtClean="0">
                <a:solidFill>
                  <a:schemeClr val="bg1"/>
                </a:solidFill>
              </a:rPr>
              <a:t> </a:t>
            </a:r>
            <a:r>
              <a:rPr lang="fr-CA" sz="2200" dirty="0" smtClean="0">
                <a:solidFill>
                  <a:schemeClr val="bg1"/>
                </a:solidFill>
                <a:latin typeface="Comic Sans MS" pitchFamily="66" charset="0"/>
              </a:rPr>
              <a:t>«</a:t>
            </a:r>
            <a:r>
              <a:rPr lang="fr-CA" sz="2200" b="1" dirty="0" smtClean="0">
                <a:solidFill>
                  <a:schemeClr val="bg1"/>
                </a:solidFill>
                <a:latin typeface="Comic Sans MS" pitchFamily="66" charset="0"/>
              </a:rPr>
              <a:t> </a:t>
            </a:r>
            <a:r>
              <a:rPr lang="fr-CA" sz="2200" i="1" dirty="0" smtClean="0">
                <a:solidFill>
                  <a:schemeClr val="bg1"/>
                </a:solidFill>
                <a:latin typeface="Comic Sans MS" pitchFamily="66" charset="0"/>
              </a:rPr>
              <a:t>lorsque nous étions encore sans force, pécheur, ennemis nous avons été réconcilié avec Dieu</a:t>
            </a:r>
            <a:r>
              <a:rPr lang="fr-CA" sz="2200" dirty="0" smtClean="0">
                <a:solidFill>
                  <a:schemeClr val="bg1"/>
                </a:solidFill>
                <a:latin typeface="Comic Sans MS" pitchFamily="66" charset="0"/>
              </a:rPr>
              <a:t> » </a:t>
            </a:r>
            <a:r>
              <a:rPr lang="fr-CA" sz="2400" dirty="0" smtClean="0">
                <a:solidFill>
                  <a:schemeClr val="bg1"/>
                </a:solidFill>
              </a:rPr>
              <a:t>(Rom </a:t>
            </a:r>
            <a:r>
              <a:rPr lang="fr-CA" sz="2400" dirty="0" smtClean="0">
                <a:solidFill>
                  <a:schemeClr val="bg1"/>
                </a:solidFill>
              </a:rPr>
              <a:t>5 : 6-10</a:t>
            </a:r>
            <a:r>
              <a:rPr lang="fr-CA" sz="2400" dirty="0" smtClean="0">
                <a:solidFill>
                  <a:schemeClr val="bg1"/>
                </a:solidFill>
              </a:rPr>
              <a:t>) </a:t>
            </a:r>
            <a:r>
              <a:rPr lang="fr-BE" sz="2400" dirty="0" smtClean="0">
                <a:solidFill>
                  <a:schemeClr val="bg1"/>
                </a:solidFill>
              </a:rPr>
              <a:t/>
            </a:r>
            <a:br>
              <a:rPr lang="fr-BE" sz="2400" dirty="0" smtClean="0">
                <a:solidFill>
                  <a:schemeClr val="bg1"/>
                </a:solidFill>
              </a:rPr>
            </a:br>
            <a:r>
              <a:rPr lang="fr-CA" sz="2200" i="1" dirty="0" smtClean="0">
                <a:solidFill>
                  <a:schemeClr val="bg1"/>
                </a:solidFill>
                <a:latin typeface="Comic Sans MS" pitchFamily="66" charset="0"/>
              </a:rPr>
              <a:t> "Accueillez-vous donc les uns les autres, comme Christ vous a accueillis, pour la gloire de Dieu.»  </a:t>
            </a:r>
            <a:r>
              <a:rPr lang="fr-CA" sz="2400" dirty="0" smtClean="0">
                <a:solidFill>
                  <a:schemeClr val="bg1"/>
                </a:solidFill>
              </a:rPr>
              <a:t>(Rom </a:t>
            </a:r>
            <a:r>
              <a:rPr lang="fr-CA" sz="2400" dirty="0" smtClean="0">
                <a:solidFill>
                  <a:schemeClr val="bg1"/>
                </a:solidFill>
              </a:rPr>
              <a:t>15 : 7</a:t>
            </a:r>
            <a:r>
              <a:rPr lang="fr-CA" sz="2400" b="1" dirty="0" smtClean="0">
                <a:solidFill>
                  <a:schemeClr val="bg1"/>
                </a:solidFill>
              </a:rPr>
              <a:t>) </a:t>
            </a:r>
            <a:r>
              <a:rPr lang="fr-CA" sz="2400" b="1" dirty="0" smtClean="0">
                <a:solidFill>
                  <a:schemeClr val="bg1"/>
                </a:solidFill>
              </a:rPr>
              <a:t/>
            </a:r>
            <a:br>
              <a:rPr lang="fr-CA" sz="2400" b="1" dirty="0" smtClean="0">
                <a:solidFill>
                  <a:schemeClr val="bg1"/>
                </a:solidFill>
              </a:rPr>
            </a:br>
            <a:r>
              <a:rPr lang="fr-CA" sz="2400" b="1" dirty="0" smtClean="0">
                <a:solidFill>
                  <a:schemeClr val="bg1"/>
                </a:solidFill>
              </a:rPr>
              <a:t/>
            </a:r>
            <a:br>
              <a:rPr lang="fr-CA" sz="2400" b="1" dirty="0" smtClean="0">
                <a:solidFill>
                  <a:schemeClr val="bg1"/>
                </a:solidFill>
              </a:rPr>
            </a:br>
            <a:r>
              <a:rPr lang="fr-CA" sz="2400" b="1" dirty="0" smtClean="0">
                <a:solidFill>
                  <a:schemeClr val="bg1"/>
                </a:solidFill>
              </a:rPr>
              <a:t>       </a:t>
            </a:r>
            <a:r>
              <a:rPr lang="fr-CA" sz="2400" dirty="0" smtClean="0">
                <a:solidFill>
                  <a:schemeClr val="bg1"/>
                </a:solidFill>
              </a:rPr>
              <a:t>A tout point de vue, Jésus nous a tendu la main </a:t>
            </a:r>
            <a:r>
              <a:rPr lang="fr-CA" sz="2400" dirty="0" smtClean="0">
                <a:solidFill>
                  <a:schemeClr val="bg1"/>
                </a:solidFill>
              </a:rPr>
              <a:t>….</a:t>
            </a:r>
            <a:br>
              <a:rPr lang="fr-CA" sz="2400" dirty="0" smtClean="0">
                <a:solidFill>
                  <a:schemeClr val="bg1"/>
                </a:solidFill>
              </a:rPr>
            </a:br>
            <a:r>
              <a:rPr lang="fr-CA" sz="2400" dirty="0" smtClean="0">
                <a:solidFill>
                  <a:schemeClr val="bg1"/>
                </a:solidFill>
              </a:rPr>
              <a:t>	</a:t>
            </a:r>
            <a:r>
              <a:rPr lang="fr-CA" sz="2400" dirty="0" smtClean="0">
                <a:solidFill>
                  <a:schemeClr val="bg1"/>
                </a:solidFill>
              </a:rPr>
              <a:t>pour </a:t>
            </a:r>
            <a:r>
              <a:rPr lang="fr-CA" sz="2400" dirty="0" smtClean="0">
                <a:solidFill>
                  <a:schemeClr val="bg1"/>
                </a:solidFill>
              </a:rPr>
              <a:t>nous accueillir.</a:t>
            </a:r>
            <a:endParaRPr lang="fr-BE" sz="2400"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a:t>
            </a:r>
            <a:r>
              <a:rPr lang="fr-BE" sz="2800" dirty="0" smtClean="0">
                <a:solidFill>
                  <a:srgbClr val="FFFF00"/>
                </a:solidFill>
                <a:latin typeface="Arial" pitchFamily="34" charset="0"/>
                <a:cs typeface="Arial" pitchFamily="34" charset="0"/>
              </a:rPr>
              <a:t>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2000" dirty="0" smtClean="0">
                <a:solidFill>
                  <a:srgbClr val="FFFF00"/>
                </a:solidFill>
                <a:latin typeface="Arial" pitchFamily="34" charset="0"/>
                <a:cs typeface="Arial" pitchFamily="34" charset="0"/>
              </a:rPr>
              <a:t>S’accepter soi-même… pour aimer et accueillir son prochain</a:t>
            </a:r>
            <a:r>
              <a:rPr lang="fr-BE" sz="1200" dirty="0" smtClean="0">
                <a:solidFill>
                  <a:srgbClr val="FFFF00"/>
                </a:solidFill>
                <a:latin typeface="Arial" pitchFamily="34" charset="0"/>
                <a:cs typeface="Arial" pitchFamily="34" charset="0"/>
              </a:rPr>
              <a:t/>
            </a:r>
            <a:br>
              <a:rPr lang="fr-BE" sz="1200" dirty="0" smtClean="0">
                <a:solidFill>
                  <a:srgbClr val="FFFF00"/>
                </a:solidFill>
                <a:latin typeface="Arial" pitchFamily="34" charset="0"/>
                <a:cs typeface="Arial" pitchFamily="34" charset="0"/>
              </a:rPr>
            </a:br>
            <a:r>
              <a:rPr lang="fr-BE" sz="2000" dirty="0" smtClean="0">
                <a:solidFill>
                  <a:srgbClr val="FFFF00"/>
                </a:solidFill>
              </a:rPr>
              <a:t/>
            </a:r>
            <a:br>
              <a:rPr lang="fr-BE" sz="2000" dirty="0" smtClean="0">
                <a:solidFill>
                  <a:srgbClr val="FFFF00"/>
                </a:solidFill>
              </a:rPr>
            </a:br>
            <a:r>
              <a:rPr lang="fr-BE" sz="2400" dirty="0" smtClean="0">
                <a:solidFill>
                  <a:schemeClr val="bg1"/>
                </a:solidFill>
                <a:latin typeface="Arial" pitchFamily="34" charset="0"/>
                <a:cs typeface="Arial" pitchFamily="34" charset="0"/>
              </a:rPr>
              <a:t> </a:t>
            </a:r>
            <a:r>
              <a:rPr lang="fr-BE" sz="2000" dirty="0" smtClean="0">
                <a:solidFill>
                  <a:srgbClr val="CCFF66"/>
                </a:solidFill>
                <a:latin typeface="Arial" pitchFamily="34" charset="0"/>
                <a:cs typeface="Arial" pitchFamily="34" charset="0"/>
              </a:rPr>
              <a:t>Lévitique 19:18 </a:t>
            </a:r>
            <a:r>
              <a:rPr lang="fr-BE" sz="2200" i="1" dirty="0" smtClean="0">
                <a:solidFill>
                  <a:schemeClr val="bg1"/>
                </a:solidFill>
                <a:latin typeface="Comic Sans MS" pitchFamily="66" charset="0"/>
                <a:cs typeface="Arial" pitchFamily="34" charset="0"/>
              </a:rPr>
              <a:t>Tu ne te vengeras pas, et tu ne garderas pas rancune aux fils de ton peuple ; mais tu aimeras ton prochain comme toi-même. Moi, je suis l’Eternel. </a:t>
            </a: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CA" sz="2000" dirty="0" smtClean="0">
                <a:solidFill>
                  <a:srgbClr val="CCFF66"/>
                </a:solidFill>
                <a:latin typeface="Arial" pitchFamily="34" charset="0"/>
                <a:cs typeface="Arial" pitchFamily="34" charset="0"/>
              </a:rPr>
              <a:t>  </a:t>
            </a:r>
            <a:r>
              <a:rPr lang="fr-CA" sz="2000" dirty="0" smtClean="0">
                <a:solidFill>
                  <a:srgbClr val="CCFF66"/>
                </a:solidFill>
                <a:latin typeface="Arial" pitchFamily="34" charset="0"/>
                <a:cs typeface="Arial" pitchFamily="34" charset="0"/>
              </a:rPr>
              <a:t>PS </a:t>
            </a:r>
            <a:r>
              <a:rPr lang="fr-CA" sz="2000" dirty="0" smtClean="0">
                <a:solidFill>
                  <a:srgbClr val="CCFF66"/>
                </a:solidFill>
                <a:latin typeface="Arial" pitchFamily="34" charset="0"/>
                <a:cs typeface="Arial" pitchFamily="34" charset="0"/>
              </a:rPr>
              <a:t>139 </a:t>
            </a:r>
            <a:r>
              <a:rPr lang="fr-CA" sz="2000" dirty="0" smtClean="0">
                <a:solidFill>
                  <a:srgbClr val="CCFF66"/>
                </a:solidFill>
                <a:latin typeface="Arial" pitchFamily="34" charset="0"/>
                <a:cs typeface="Arial" pitchFamily="34" charset="0"/>
              </a:rPr>
              <a:t>13-15 </a:t>
            </a:r>
            <a:r>
              <a:rPr lang="fr-CA" sz="2200" i="1" dirty="0" smtClean="0">
                <a:solidFill>
                  <a:schemeClr val="bg1"/>
                </a:solidFill>
                <a:latin typeface="Comic Sans MS" pitchFamily="66" charset="0"/>
                <a:cs typeface="Arial" pitchFamily="34" charset="0"/>
              </a:rPr>
              <a:t>« Car tu as possédé mes reins, tu m’as tissé dans le ventre de ma mère.  Je te célébrerai de ce que j’ai été fait d’une étrange et admirable manière. </a:t>
            </a:r>
            <a:r>
              <a:rPr lang="fr-CA" sz="2200" i="1" dirty="0" smtClean="0">
                <a:solidFill>
                  <a:schemeClr val="bg1"/>
                </a:solidFill>
                <a:latin typeface="Comic Sans MS" pitchFamily="66" charset="0"/>
                <a:cs typeface="Arial" pitchFamily="34" charset="0"/>
              </a:rPr>
              <a:t>Tes œuvres sont merveilleuses, et mon âme le sait très bien. </a:t>
            </a:r>
            <a:r>
              <a:rPr lang="fr-CA" sz="2200" i="1" dirty="0" smtClean="0">
                <a:solidFill>
                  <a:schemeClr val="bg1"/>
                </a:solidFill>
                <a:latin typeface="Comic Sans MS" pitchFamily="66" charset="0"/>
                <a:cs typeface="Arial" pitchFamily="34" charset="0"/>
              </a:rPr>
              <a:t>»</a:t>
            </a:r>
            <a:br>
              <a:rPr lang="fr-CA" sz="2200" i="1" dirty="0" smtClean="0">
                <a:solidFill>
                  <a:schemeClr val="bg1"/>
                </a:solidFill>
                <a:latin typeface="Comic Sans MS" pitchFamily="66" charset="0"/>
                <a:cs typeface="Arial" pitchFamily="34" charset="0"/>
              </a:rPr>
            </a:br>
            <a:r>
              <a:rPr lang="fr-CA" sz="2200" i="1" dirty="0" smtClean="0">
                <a:solidFill>
                  <a:schemeClr val="bg1"/>
                </a:solidFill>
                <a:latin typeface="Comic Sans MS" pitchFamily="66" charset="0"/>
                <a:cs typeface="Arial" pitchFamily="34" charset="0"/>
              </a:rPr>
              <a:t/>
            </a:r>
            <a:br>
              <a:rPr lang="fr-CA" sz="2200" i="1" dirty="0" smtClean="0">
                <a:solidFill>
                  <a:schemeClr val="bg1"/>
                </a:solidFill>
                <a:latin typeface="Comic Sans MS" pitchFamily="66" charset="0"/>
                <a:cs typeface="Arial" pitchFamily="34" charset="0"/>
              </a:rPr>
            </a:br>
            <a:r>
              <a:rPr lang="fr-CA" sz="2000" i="1" dirty="0" smtClean="0">
                <a:solidFill>
                  <a:schemeClr val="bg1"/>
                </a:solidFill>
                <a:latin typeface="Arial" pitchFamily="34" charset="0"/>
                <a:cs typeface="Arial" pitchFamily="34" charset="0"/>
              </a:rPr>
              <a:t>  Le psaume de David nous enseigne que nous n’avons aucune raison de ne pas nous accepter tels que Dieu nous a créés.</a:t>
            </a:r>
            <a:r>
              <a:rPr lang="fr-BE" sz="2400" dirty="0" smtClean="0">
                <a:solidFill>
                  <a:schemeClr val="bg1"/>
                </a:solidFill>
              </a:rPr>
              <a:t/>
            </a:r>
            <a:br>
              <a:rPr lang="fr-BE" sz="2400" dirty="0" smtClean="0">
                <a:solidFill>
                  <a:schemeClr val="bg1"/>
                </a:solidFill>
              </a:rPr>
            </a:br>
            <a:endParaRPr lang="fr-BE"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a:t>
            </a:r>
            <a:r>
              <a:rPr lang="fr-BE" sz="2800" dirty="0" smtClean="0">
                <a:solidFill>
                  <a:srgbClr val="FFFF00"/>
                </a:solidFill>
                <a:latin typeface="Arial" pitchFamily="34" charset="0"/>
                <a:cs typeface="Arial" pitchFamily="34" charset="0"/>
              </a:rPr>
              <a:t>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2000" dirty="0" smtClean="0">
                <a:solidFill>
                  <a:srgbClr val="FFFF00"/>
                </a:solidFill>
                <a:latin typeface="Arial" pitchFamily="34" charset="0"/>
                <a:cs typeface="Arial" pitchFamily="34" charset="0"/>
              </a:rPr>
              <a:t>Accepter les membres de sa famille de sang</a:t>
            </a:r>
            <a:r>
              <a:rPr lang="fr-BE" sz="1200" dirty="0" smtClean="0">
                <a:solidFill>
                  <a:srgbClr val="FFFF00"/>
                </a:solidFill>
                <a:latin typeface="Arial" pitchFamily="34" charset="0"/>
                <a:cs typeface="Arial" pitchFamily="34" charset="0"/>
              </a:rPr>
              <a:t/>
            </a:r>
            <a:br>
              <a:rPr lang="fr-BE" sz="1200" dirty="0" smtClean="0">
                <a:solidFill>
                  <a:srgbClr val="FFFF00"/>
                </a:solidFill>
                <a:latin typeface="Arial" pitchFamily="34" charset="0"/>
                <a:cs typeface="Arial" pitchFamily="34" charset="0"/>
              </a:rPr>
            </a:br>
            <a:r>
              <a:rPr lang="fr-BE" sz="2000" dirty="0" smtClean="0">
                <a:solidFill>
                  <a:srgbClr val="FFFF00"/>
                </a:solidFill>
              </a:rPr>
              <a:t/>
            </a:r>
            <a:br>
              <a:rPr lang="fr-BE" sz="2000" dirty="0" smtClean="0">
                <a:solidFill>
                  <a:srgbClr val="FFFF00"/>
                </a:solidFill>
              </a:rPr>
            </a:br>
            <a:r>
              <a:rPr lang="fr-BE" sz="2400" dirty="0" smtClean="0">
                <a:solidFill>
                  <a:schemeClr val="bg1"/>
                </a:solidFill>
                <a:latin typeface="Arial" pitchFamily="34" charset="0"/>
                <a:cs typeface="Arial" pitchFamily="34" charset="0"/>
              </a:rPr>
              <a:t> </a:t>
            </a:r>
            <a:r>
              <a:rPr lang="fr-BE" sz="2000" dirty="0" smtClean="0">
                <a:solidFill>
                  <a:srgbClr val="CCFF66"/>
                </a:solidFill>
                <a:latin typeface="Arial" pitchFamily="34" charset="0"/>
                <a:cs typeface="Arial" pitchFamily="34" charset="0"/>
              </a:rPr>
              <a:t>Exode 20 : 12  </a:t>
            </a:r>
            <a:r>
              <a:rPr lang="fr-BE" sz="2200" i="1" dirty="0" smtClean="0">
                <a:solidFill>
                  <a:schemeClr val="bg1"/>
                </a:solidFill>
                <a:latin typeface="Comic Sans MS" pitchFamily="66" charset="0"/>
                <a:cs typeface="Arial" pitchFamily="34" charset="0"/>
              </a:rPr>
              <a:t>Honore ton père et ta mère, afin que tes jours soient prolongés sur la terre que l’Eternel, ton Dieu, te donne. </a:t>
            </a: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BE" sz="2000" dirty="0" smtClean="0">
                <a:solidFill>
                  <a:srgbClr val="CCFF66"/>
                </a:solidFill>
                <a:latin typeface="Arial" pitchFamily="34" charset="0"/>
                <a:cs typeface="Arial" pitchFamily="34" charset="0"/>
              </a:rPr>
              <a:t> Jean </a:t>
            </a:r>
            <a:r>
              <a:rPr lang="fr-BE" sz="2000" dirty="0" smtClean="0">
                <a:solidFill>
                  <a:srgbClr val="CCFF66"/>
                </a:solidFill>
                <a:latin typeface="Arial" pitchFamily="34" charset="0"/>
                <a:cs typeface="Arial" pitchFamily="34" charset="0"/>
              </a:rPr>
              <a:t>17 : 1 </a:t>
            </a:r>
            <a:r>
              <a:rPr lang="fr-BE" sz="2200" i="1" dirty="0" smtClean="0">
                <a:solidFill>
                  <a:schemeClr val="bg1"/>
                </a:solidFill>
                <a:latin typeface="Comic Sans MS" pitchFamily="66" charset="0"/>
                <a:cs typeface="Arial" pitchFamily="34" charset="0"/>
              </a:rPr>
              <a:t>Jésus dit ces choses, et leva ses yeux au ciel, et dit, Père, l’heure est venue ; glorifie ton Fils, afin que ton Fils te glorifie, </a:t>
            </a:r>
            <a:r>
              <a:rPr lang="fr-CA" sz="2200" i="1" dirty="0" smtClean="0">
                <a:solidFill>
                  <a:schemeClr val="bg1"/>
                </a:solidFill>
                <a:latin typeface="Comic Sans MS" pitchFamily="66" charset="0"/>
                <a:cs typeface="Arial" pitchFamily="34" charset="0"/>
              </a:rPr>
              <a:t/>
            </a:r>
            <a:br>
              <a:rPr lang="fr-CA" sz="2200" i="1" dirty="0" smtClean="0">
                <a:solidFill>
                  <a:schemeClr val="bg1"/>
                </a:solidFill>
                <a:latin typeface="Comic Sans MS" pitchFamily="66" charset="0"/>
                <a:cs typeface="Arial" pitchFamily="34" charset="0"/>
              </a:rPr>
            </a:br>
            <a:r>
              <a:rPr lang="fr-CA" sz="2200" i="1" dirty="0" smtClean="0">
                <a:solidFill>
                  <a:schemeClr val="bg1"/>
                </a:solidFill>
                <a:latin typeface="Comic Sans MS" pitchFamily="66" charset="0"/>
                <a:cs typeface="Arial" pitchFamily="34" charset="0"/>
              </a:rPr>
              <a:t/>
            </a:r>
            <a:br>
              <a:rPr lang="fr-CA" sz="2200" i="1" dirty="0" smtClean="0">
                <a:solidFill>
                  <a:schemeClr val="bg1"/>
                </a:solidFill>
                <a:latin typeface="Comic Sans MS" pitchFamily="66" charset="0"/>
                <a:cs typeface="Arial" pitchFamily="34" charset="0"/>
              </a:rPr>
            </a:br>
            <a:r>
              <a:rPr lang="fr-CA" sz="2000" i="1" dirty="0" smtClean="0">
                <a:solidFill>
                  <a:schemeClr val="bg1"/>
                </a:solidFill>
                <a:latin typeface="Arial" pitchFamily="34" charset="0"/>
                <a:cs typeface="Arial" pitchFamily="34" charset="0"/>
              </a:rPr>
              <a:t>  La famille est une cr</a:t>
            </a:r>
            <a:r>
              <a:rPr lang="fr-CA" sz="2000" i="1" dirty="0" smtClean="0">
                <a:solidFill>
                  <a:schemeClr val="bg1"/>
                </a:solidFill>
                <a:latin typeface="Arial" pitchFamily="34" charset="0"/>
                <a:cs typeface="Arial" pitchFamily="34" charset="0"/>
              </a:rPr>
              <a:t>é</a:t>
            </a:r>
            <a:r>
              <a:rPr lang="fr-CA" sz="2000" i="1" dirty="0" smtClean="0">
                <a:solidFill>
                  <a:schemeClr val="bg1"/>
                </a:solidFill>
                <a:latin typeface="Arial" pitchFamily="34" charset="0"/>
                <a:cs typeface="Arial" pitchFamily="34" charset="0"/>
              </a:rPr>
              <a:t>ation de Dieu qui veut y trouver une harmonie à l’image de sa relation avec le Père</a:t>
            </a:r>
            <a:r>
              <a:rPr lang="fr-BE" sz="2400" dirty="0" smtClean="0">
                <a:solidFill>
                  <a:schemeClr val="bg1"/>
                </a:solidFill>
              </a:rPr>
              <a:t/>
            </a:r>
            <a:br>
              <a:rPr lang="fr-BE" sz="2400" dirty="0" smtClean="0">
                <a:solidFill>
                  <a:schemeClr val="bg1"/>
                </a:solidFill>
              </a:rPr>
            </a:br>
            <a:endParaRPr lang="fr-BE"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fontScale="90000"/>
          </a:bodyPr>
          <a:lstStyle/>
          <a:p>
            <a:pPr algn="l" hangingPunct="0"/>
            <a:r>
              <a:rPr lang="fr-BE" sz="2800" dirty="0" smtClean="0">
                <a:solidFill>
                  <a:srgbClr val="FFFF00"/>
                </a:solidFill>
                <a:latin typeface="Arial" pitchFamily="34" charset="0"/>
                <a:cs typeface="Arial" pitchFamily="34" charset="0"/>
              </a:rPr>
              <a:t>P</a:t>
            </a:r>
            <a:r>
              <a:rPr lang="fr-BE" sz="2800" dirty="0" smtClean="0">
                <a:solidFill>
                  <a:srgbClr val="FFFF00"/>
                </a:solidFill>
                <a:latin typeface="Arial" pitchFamily="34" charset="0"/>
                <a:cs typeface="Arial" pitchFamily="34" charset="0"/>
              </a:rPr>
              <a:t>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2000" dirty="0" smtClean="0">
                <a:solidFill>
                  <a:srgbClr val="FFFF00"/>
                </a:solidFill>
                <a:latin typeface="Arial" pitchFamily="34" charset="0"/>
                <a:cs typeface="Arial" pitchFamily="34" charset="0"/>
              </a:rPr>
              <a:t>S’aimer, s’accueillir, s’accepter </a:t>
            </a:r>
            <a:r>
              <a:rPr lang="fr-BE" sz="2000" dirty="0" smtClean="0">
                <a:solidFill>
                  <a:srgbClr val="FFFF00"/>
                </a:solidFill>
                <a:latin typeface="Arial" pitchFamily="34" charset="0"/>
                <a:cs typeface="Arial" pitchFamily="34" charset="0"/>
              </a:rPr>
              <a:t>dans le couple</a:t>
            </a:r>
            <a:br>
              <a:rPr lang="fr-BE" sz="2000" dirty="0" smtClean="0">
                <a:solidFill>
                  <a:srgbClr val="FFFF00"/>
                </a:solidFill>
                <a:latin typeface="Arial" pitchFamily="34" charset="0"/>
                <a:cs typeface="Arial" pitchFamily="34" charset="0"/>
              </a:rPr>
            </a:br>
            <a:r>
              <a:rPr lang="fr-BE" sz="1200" dirty="0" smtClean="0">
                <a:solidFill>
                  <a:srgbClr val="FFFF00"/>
                </a:solidFill>
                <a:latin typeface="Arial" pitchFamily="34" charset="0"/>
                <a:cs typeface="Arial" pitchFamily="34" charset="0"/>
              </a:rPr>
              <a:t/>
            </a:r>
            <a:br>
              <a:rPr lang="fr-BE" sz="1200" dirty="0" smtClean="0">
                <a:solidFill>
                  <a:srgbClr val="FFFF00"/>
                </a:solidFill>
                <a:latin typeface="Arial" pitchFamily="34" charset="0"/>
                <a:cs typeface="Arial" pitchFamily="34" charset="0"/>
              </a:rPr>
            </a:br>
            <a:r>
              <a:rPr lang="fr-BE" sz="2200" dirty="0" smtClean="0">
                <a:solidFill>
                  <a:srgbClr val="CCFF66"/>
                </a:solidFill>
                <a:latin typeface="Arial" pitchFamily="34" charset="0"/>
                <a:cs typeface="Arial" pitchFamily="34" charset="0"/>
              </a:rPr>
              <a:t>Ephésiens 5 : 25-30</a:t>
            </a:r>
            <a:br>
              <a:rPr lang="fr-BE" sz="2200" dirty="0" smtClean="0">
                <a:solidFill>
                  <a:srgbClr val="CCFF66"/>
                </a:solidFill>
                <a:latin typeface="Arial" pitchFamily="34"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BE" sz="2100" dirty="0" smtClean="0">
                <a:solidFill>
                  <a:schemeClr val="bg1"/>
                </a:solidFill>
                <a:latin typeface="Comic Sans MS" pitchFamily="66" charset="0"/>
                <a:cs typeface="Arial" pitchFamily="34" charset="0"/>
              </a:rPr>
              <a:t>25  Maris, aimez vos femmes, comme Christ a aimé l’Eglise, et s’est livré lui-même pour </a:t>
            </a:r>
            <a:r>
              <a:rPr lang="fr-BE" sz="2100" dirty="0" smtClean="0">
                <a:solidFill>
                  <a:schemeClr val="bg1"/>
                </a:solidFill>
                <a:latin typeface="Comic Sans MS" pitchFamily="66" charset="0"/>
                <a:cs typeface="Arial" pitchFamily="34" charset="0"/>
              </a:rPr>
              <a:t>elle, </a:t>
            </a:r>
            <a:r>
              <a:rPr lang="fr-BE" sz="2100" dirty="0" smtClean="0">
                <a:solidFill>
                  <a:schemeClr val="bg1"/>
                </a:solidFill>
                <a:latin typeface="Comic Sans MS" pitchFamily="66" charset="0"/>
                <a:cs typeface="Arial" pitchFamily="34" charset="0"/>
              </a:rPr>
              <a:t>afin de la sanctifier par la parole, après l’avoir purifiée par le baptême </a:t>
            </a:r>
            <a:r>
              <a:rPr lang="fr-BE" sz="2100" dirty="0" smtClean="0">
                <a:solidFill>
                  <a:schemeClr val="bg1"/>
                </a:solidFill>
                <a:latin typeface="Comic Sans MS" pitchFamily="66" charset="0"/>
                <a:cs typeface="Arial" pitchFamily="34" charset="0"/>
              </a:rPr>
              <a:t>d’eau, </a:t>
            </a:r>
            <a:r>
              <a:rPr lang="fr-BE" sz="2100" dirty="0" smtClean="0">
                <a:solidFill>
                  <a:schemeClr val="bg1"/>
                </a:solidFill>
                <a:latin typeface="Comic Sans MS" pitchFamily="66" charset="0"/>
                <a:cs typeface="Arial" pitchFamily="34" charset="0"/>
              </a:rPr>
              <a:t>afin de faire paraître devant lui cette Eglise glorieuse, sans tache, ni ride, ni rien de semblable, mais sainte et irrépréhensible.</a:t>
            </a:r>
            <a:br>
              <a:rPr lang="fr-BE" sz="2100" dirty="0" smtClean="0">
                <a:solidFill>
                  <a:schemeClr val="bg1"/>
                </a:solidFill>
                <a:latin typeface="Comic Sans MS" pitchFamily="66" charset="0"/>
                <a:cs typeface="Arial" pitchFamily="34" charset="0"/>
              </a:rPr>
            </a:br>
            <a:r>
              <a:rPr lang="fr-BE" sz="2100" dirty="0" smtClean="0">
                <a:solidFill>
                  <a:schemeClr val="bg1"/>
                </a:solidFill>
                <a:latin typeface="Comic Sans MS" pitchFamily="66" charset="0"/>
                <a:cs typeface="Arial" pitchFamily="34" charset="0"/>
              </a:rPr>
              <a:t>28  C’est ainsi que les maris doivent aimer leurs femmes comme leurs propres corps. Celui qui aime sa femme s’aime lui-même.</a:t>
            </a:r>
            <a:br>
              <a:rPr lang="fr-BE" sz="2100" dirty="0" smtClean="0">
                <a:solidFill>
                  <a:schemeClr val="bg1"/>
                </a:solidFill>
                <a:latin typeface="Comic Sans MS" pitchFamily="66" charset="0"/>
                <a:cs typeface="Arial" pitchFamily="34" charset="0"/>
              </a:rPr>
            </a:br>
            <a:r>
              <a:rPr lang="fr-BE" sz="2100" dirty="0" smtClean="0">
                <a:solidFill>
                  <a:schemeClr val="bg1"/>
                </a:solidFill>
                <a:latin typeface="Comic Sans MS" pitchFamily="66" charset="0"/>
                <a:cs typeface="Arial" pitchFamily="34" charset="0"/>
              </a:rPr>
              <a:t>29  Car jamais personne n’a haï sa propre chair ; mais il la nourrit et en prend soin, comme Christ le fait pour l’Eglise,</a:t>
            </a:r>
            <a:br>
              <a:rPr lang="fr-BE" sz="2100" dirty="0" smtClean="0">
                <a:solidFill>
                  <a:schemeClr val="bg1"/>
                </a:solidFill>
                <a:latin typeface="Comic Sans MS" pitchFamily="66" charset="0"/>
                <a:cs typeface="Arial" pitchFamily="34" charset="0"/>
              </a:rPr>
            </a:br>
            <a:r>
              <a:rPr lang="fr-BE" sz="2100" dirty="0" smtClean="0">
                <a:solidFill>
                  <a:schemeClr val="bg1"/>
                </a:solidFill>
                <a:latin typeface="Comic Sans MS" pitchFamily="66" charset="0"/>
                <a:cs typeface="Arial" pitchFamily="34" charset="0"/>
              </a:rPr>
              <a:t>30  parce que nous sommes membres de son corps</a:t>
            </a:r>
            <a:r>
              <a:rPr lang="fr-BE" sz="2100" dirty="0" smtClean="0">
                <a:solidFill>
                  <a:schemeClr val="bg1"/>
                </a:solidFill>
                <a:latin typeface="Comic Sans MS" pitchFamily="66" charset="0"/>
                <a:cs typeface="Arial" pitchFamily="34" charset="0"/>
              </a:rPr>
              <a:t>.</a:t>
            </a:r>
            <a:br>
              <a:rPr lang="fr-BE" sz="2100" dirty="0" smtClean="0">
                <a:solidFill>
                  <a:schemeClr val="bg1"/>
                </a:solidFill>
                <a:latin typeface="Comic Sans MS" pitchFamily="66"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CA" sz="2000" i="1" dirty="0" smtClean="0">
                <a:solidFill>
                  <a:schemeClr val="bg1"/>
                </a:solidFill>
                <a:latin typeface="Arial" pitchFamily="34" charset="0"/>
                <a:cs typeface="Arial" pitchFamily="34" charset="0"/>
              </a:rPr>
              <a:t>   Le couple a été pris comme modèle de la relation de Christ et l’</a:t>
            </a:r>
            <a:r>
              <a:rPr lang="fr-CA" sz="2000" i="1" cap="all" dirty="0" smtClean="0">
                <a:solidFill>
                  <a:schemeClr val="bg1"/>
                </a:solidFill>
                <a:latin typeface="Arial" pitchFamily="34" charset="0"/>
                <a:cs typeface="Arial" pitchFamily="34" charset="0"/>
              </a:rPr>
              <a:t>é</a:t>
            </a:r>
            <a:r>
              <a:rPr lang="fr-CA" sz="2000" i="1" dirty="0" smtClean="0">
                <a:solidFill>
                  <a:schemeClr val="bg1"/>
                </a:solidFill>
                <a:latin typeface="Arial" pitchFamily="34" charset="0"/>
                <a:cs typeface="Arial" pitchFamily="34" charset="0"/>
              </a:rPr>
              <a:t>glise.</a:t>
            </a:r>
            <a:r>
              <a:rPr lang="fr-BE" sz="2400" dirty="0" smtClean="0">
                <a:solidFill>
                  <a:schemeClr val="bg1"/>
                </a:solidFill>
              </a:rPr>
              <a:t/>
            </a:r>
            <a:br>
              <a:rPr lang="fr-BE" sz="2400" dirty="0" smtClean="0">
                <a:solidFill>
                  <a:schemeClr val="bg1"/>
                </a:solidFill>
              </a:rPr>
            </a:br>
            <a:endParaRPr lang="fr-BE"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a:t>
            </a:r>
            <a:r>
              <a:rPr lang="fr-BE" sz="2800" dirty="0" smtClean="0">
                <a:solidFill>
                  <a:srgbClr val="FFFF00"/>
                </a:solidFill>
                <a:latin typeface="Arial" pitchFamily="34" charset="0"/>
                <a:cs typeface="Arial" pitchFamily="34" charset="0"/>
              </a:rPr>
              <a:t>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2000" dirty="0" smtClean="0">
                <a:solidFill>
                  <a:srgbClr val="FFFF00"/>
                </a:solidFill>
                <a:latin typeface="Arial" pitchFamily="34" charset="0"/>
                <a:cs typeface="Arial" pitchFamily="34" charset="0"/>
              </a:rPr>
              <a:t>S’aimer, s’accueillir, s’accepter </a:t>
            </a:r>
            <a:r>
              <a:rPr lang="fr-BE" sz="2000" dirty="0" smtClean="0">
                <a:solidFill>
                  <a:srgbClr val="FFFF00"/>
                </a:solidFill>
                <a:latin typeface="Arial" pitchFamily="34" charset="0"/>
                <a:cs typeface="Arial" pitchFamily="34" charset="0"/>
              </a:rPr>
              <a:t>dans l’assemblée</a:t>
            </a:r>
            <a:br>
              <a:rPr lang="fr-BE" sz="2000" dirty="0" smtClean="0">
                <a:solidFill>
                  <a:srgbClr val="FFFF00"/>
                </a:solidFill>
                <a:latin typeface="Arial" pitchFamily="34" charset="0"/>
                <a:cs typeface="Arial" pitchFamily="34" charset="0"/>
              </a:rPr>
            </a:br>
            <a:r>
              <a:rPr lang="fr-BE" sz="1200" dirty="0" smtClean="0">
                <a:solidFill>
                  <a:srgbClr val="FFFF00"/>
                </a:solidFill>
                <a:latin typeface="Arial" pitchFamily="34" charset="0"/>
                <a:cs typeface="Arial" pitchFamily="34" charset="0"/>
              </a:rPr>
              <a:t/>
            </a:r>
            <a:br>
              <a:rPr lang="fr-BE" sz="1200" dirty="0" smtClean="0">
                <a:solidFill>
                  <a:srgbClr val="FFFF00"/>
                </a:solidFill>
                <a:latin typeface="Arial" pitchFamily="34" charset="0"/>
                <a:cs typeface="Arial" pitchFamily="34" charset="0"/>
              </a:rPr>
            </a:br>
            <a:r>
              <a:rPr lang="fr-CA" sz="2400" dirty="0" smtClean="0">
                <a:solidFill>
                  <a:schemeClr val="bg1"/>
                </a:solidFill>
              </a:rPr>
              <a:t> Jean 13:35 </a:t>
            </a:r>
            <a:r>
              <a:rPr lang="fr-BE" sz="2200" dirty="0" smtClean="0">
                <a:solidFill>
                  <a:schemeClr val="bg1"/>
                </a:solidFill>
                <a:latin typeface="Arial" pitchFamily="34" charset="0"/>
                <a:cs typeface="Arial" pitchFamily="34" charset="0"/>
              </a:rPr>
              <a:t/>
            </a:r>
            <a:br>
              <a:rPr lang="fr-BE" sz="22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CA" sz="2400" i="1" dirty="0" smtClean="0">
                <a:solidFill>
                  <a:schemeClr val="bg1"/>
                </a:solidFill>
                <a:latin typeface="Comic Sans MS" pitchFamily="66" charset="0"/>
              </a:rPr>
              <a:t> « A ceci tous connaîtront que vous êtes mes disciples, si vous avez de l’amour les uns pour les </a:t>
            </a:r>
            <a:r>
              <a:rPr lang="fr-CA" sz="2400" i="1" dirty="0" smtClean="0">
                <a:solidFill>
                  <a:schemeClr val="bg1"/>
                </a:solidFill>
                <a:latin typeface="Comic Sans MS" pitchFamily="66" charset="0"/>
              </a:rPr>
              <a:t>autres </a:t>
            </a:r>
            <a:r>
              <a:rPr lang="fr-CA" sz="2400" b="1" dirty="0" smtClean="0">
                <a:solidFill>
                  <a:schemeClr val="bg1"/>
                </a:solidFill>
                <a:latin typeface="Comic Sans MS" pitchFamily="66" charset="0"/>
              </a:rPr>
              <a:t>» </a:t>
            </a:r>
            <a:r>
              <a:rPr lang="fr-BE" sz="2000" dirty="0" smtClean="0">
                <a:solidFill>
                  <a:schemeClr val="bg1"/>
                </a:solidFill>
              </a:rPr>
              <a:t/>
            </a:r>
            <a:br>
              <a:rPr lang="fr-BE" sz="2000" dirty="0" smtClean="0">
                <a:solidFill>
                  <a:schemeClr val="bg1"/>
                </a:solidFill>
              </a:rPr>
            </a:br>
            <a:r>
              <a:rPr lang="fr-BE" sz="2100" dirty="0" smtClean="0">
                <a:solidFill>
                  <a:schemeClr val="bg1"/>
                </a:solidFill>
                <a:latin typeface="Comic Sans MS" pitchFamily="66" charset="0"/>
                <a:cs typeface="Arial" pitchFamily="34" charset="0"/>
              </a:rPr>
              <a:t/>
            </a:r>
            <a:br>
              <a:rPr lang="fr-BE" sz="2100" dirty="0" smtClean="0">
                <a:solidFill>
                  <a:schemeClr val="bg1"/>
                </a:solidFill>
                <a:latin typeface="Comic Sans MS" pitchFamily="66"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CA" sz="2000" i="1" dirty="0" smtClean="0">
                <a:solidFill>
                  <a:schemeClr val="bg1"/>
                </a:solidFill>
                <a:latin typeface="Arial" pitchFamily="34" charset="0"/>
                <a:cs typeface="Arial" pitchFamily="34" charset="0"/>
              </a:rPr>
              <a:t>   L’union en Christ, la communion fraternelle, l’amour sont le ciment qui relie les Chrétiens membres de l’</a:t>
            </a:r>
            <a:r>
              <a:rPr lang="fr-CA" sz="2000" i="1" cap="all" dirty="0" smtClean="0">
                <a:solidFill>
                  <a:schemeClr val="bg1"/>
                </a:solidFill>
                <a:latin typeface="Arial" pitchFamily="34" charset="0"/>
                <a:cs typeface="Arial" pitchFamily="34" charset="0"/>
              </a:rPr>
              <a:t>é</a:t>
            </a:r>
            <a:r>
              <a:rPr lang="fr-CA" sz="2000" i="1" dirty="0" smtClean="0">
                <a:solidFill>
                  <a:schemeClr val="bg1"/>
                </a:solidFill>
                <a:latin typeface="Arial" pitchFamily="34" charset="0"/>
                <a:cs typeface="Arial" pitchFamily="34" charset="0"/>
              </a:rPr>
              <a:t>glise.</a:t>
            </a:r>
            <a:r>
              <a:rPr lang="fr-BE" sz="2400" dirty="0" smtClean="0">
                <a:solidFill>
                  <a:schemeClr val="bg1"/>
                </a:solidFill>
              </a:rPr>
              <a:t/>
            </a:r>
            <a:br>
              <a:rPr lang="fr-BE" sz="2400" dirty="0" smtClean="0">
                <a:solidFill>
                  <a:schemeClr val="bg1"/>
                </a:solidFill>
              </a:rPr>
            </a:br>
            <a:endParaRPr lang="fr-BE"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a:t>
            </a:r>
            <a:r>
              <a:rPr lang="fr-BE" sz="2800" dirty="0" smtClean="0">
                <a:solidFill>
                  <a:srgbClr val="FFFF00"/>
                </a:solidFill>
                <a:latin typeface="Arial" pitchFamily="34" charset="0"/>
                <a:cs typeface="Arial" pitchFamily="34" charset="0"/>
              </a:rPr>
              <a:t>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2000" dirty="0" smtClean="0">
                <a:solidFill>
                  <a:srgbClr val="FFFF00"/>
                </a:solidFill>
                <a:latin typeface="Arial" pitchFamily="34" charset="0"/>
                <a:cs typeface="Arial" pitchFamily="34" charset="0"/>
              </a:rPr>
              <a:t>Aimer</a:t>
            </a:r>
            <a:r>
              <a:rPr lang="fr-BE" sz="2000" dirty="0" smtClean="0">
                <a:solidFill>
                  <a:srgbClr val="FFFF00"/>
                </a:solidFill>
                <a:latin typeface="Arial" pitchFamily="34" charset="0"/>
                <a:cs typeface="Arial" pitchFamily="34" charset="0"/>
              </a:rPr>
              <a:t>, </a:t>
            </a:r>
            <a:r>
              <a:rPr lang="fr-BE" sz="2000" dirty="0" smtClean="0">
                <a:solidFill>
                  <a:srgbClr val="FFFF00"/>
                </a:solidFill>
                <a:latin typeface="Arial" pitchFamily="34" charset="0"/>
                <a:cs typeface="Arial" pitchFamily="34" charset="0"/>
              </a:rPr>
              <a:t>Accueillir</a:t>
            </a:r>
            <a:r>
              <a:rPr lang="fr-BE" sz="2000" dirty="0" smtClean="0">
                <a:solidFill>
                  <a:srgbClr val="FFFF00"/>
                </a:solidFill>
                <a:latin typeface="Arial" pitchFamily="34" charset="0"/>
                <a:cs typeface="Arial" pitchFamily="34" charset="0"/>
              </a:rPr>
              <a:t>, </a:t>
            </a:r>
            <a:r>
              <a:rPr lang="fr-BE" sz="2000" dirty="0" smtClean="0">
                <a:solidFill>
                  <a:srgbClr val="FFFF00"/>
                </a:solidFill>
                <a:latin typeface="Arial" pitchFamily="34" charset="0"/>
                <a:cs typeface="Arial" pitchFamily="34" charset="0"/>
              </a:rPr>
              <a:t>Accepter </a:t>
            </a:r>
            <a:r>
              <a:rPr lang="fr-BE" sz="2000" dirty="0" smtClean="0">
                <a:solidFill>
                  <a:srgbClr val="FFFF00"/>
                </a:solidFill>
                <a:latin typeface="Arial" pitchFamily="34" charset="0"/>
                <a:cs typeface="Arial" pitchFamily="34" charset="0"/>
              </a:rPr>
              <a:t>son prochain</a:t>
            </a:r>
            <a:br>
              <a:rPr lang="fr-BE" sz="2000" dirty="0" smtClean="0">
                <a:solidFill>
                  <a:srgbClr val="FFFF00"/>
                </a:solidFill>
                <a:latin typeface="Arial" pitchFamily="34" charset="0"/>
                <a:cs typeface="Arial" pitchFamily="34" charset="0"/>
              </a:rPr>
            </a:br>
            <a:r>
              <a:rPr lang="fr-BE" sz="1200" dirty="0" smtClean="0">
                <a:solidFill>
                  <a:srgbClr val="FFFF00"/>
                </a:solidFill>
                <a:latin typeface="Arial" pitchFamily="34" charset="0"/>
                <a:cs typeface="Arial" pitchFamily="34" charset="0"/>
              </a:rPr>
              <a:t/>
            </a:r>
            <a:br>
              <a:rPr lang="fr-BE" sz="1200" dirty="0" smtClean="0">
                <a:solidFill>
                  <a:srgbClr val="FFFF00"/>
                </a:solidFill>
                <a:latin typeface="Arial" pitchFamily="34" charset="0"/>
                <a:cs typeface="Arial" pitchFamily="34" charset="0"/>
              </a:rPr>
            </a:br>
            <a:r>
              <a:rPr lang="fr-CA" sz="2400" dirty="0" smtClean="0">
                <a:solidFill>
                  <a:schemeClr val="bg1"/>
                </a:solidFill>
              </a:rPr>
              <a:t> </a:t>
            </a:r>
            <a:r>
              <a:rPr lang="fr-CA" sz="2400" dirty="0" smtClean="0">
                <a:solidFill>
                  <a:srgbClr val="CCFF66"/>
                </a:solidFill>
              </a:rPr>
              <a:t>Marc 12 : 28-31</a:t>
            </a:r>
            <a:r>
              <a:rPr lang="fr-BE" sz="2200" dirty="0" smtClean="0">
                <a:solidFill>
                  <a:schemeClr val="bg1"/>
                </a:solidFill>
                <a:latin typeface="Arial" pitchFamily="34" charset="0"/>
                <a:cs typeface="Arial" pitchFamily="34" charset="0"/>
              </a:rPr>
              <a:t/>
            </a:r>
            <a:br>
              <a:rPr lang="fr-BE" sz="2200" dirty="0" smtClean="0">
                <a:solidFill>
                  <a:schemeClr val="bg1"/>
                </a:solidFill>
                <a:latin typeface="Arial" pitchFamily="34" charset="0"/>
                <a:cs typeface="Arial" pitchFamily="34" charset="0"/>
              </a:rPr>
            </a:br>
            <a:r>
              <a:rPr lang="fr-BE" sz="2100" i="1" dirty="0" smtClean="0">
                <a:solidFill>
                  <a:schemeClr val="bg1"/>
                </a:solidFill>
                <a:latin typeface="Comic Sans MS" pitchFamily="66" charset="0"/>
              </a:rPr>
              <a:t>  </a:t>
            </a:r>
            <a:r>
              <a:rPr lang="fr-BE" sz="2100" i="1" dirty="0" smtClean="0">
                <a:solidFill>
                  <a:schemeClr val="bg1"/>
                </a:solidFill>
                <a:latin typeface="Comic Sans MS" pitchFamily="66" charset="0"/>
              </a:rPr>
              <a:t>Un des scribes, qui les avait entendus discuter, sachant que Jésus avait bien répondu aux sadducéens, s’approcha, et lui demanda : Quel est le premier de tous les commandements ?</a:t>
            </a:r>
            <a:br>
              <a:rPr lang="fr-BE" sz="2100" i="1" dirty="0" smtClean="0">
                <a:solidFill>
                  <a:schemeClr val="bg1"/>
                </a:solidFill>
                <a:latin typeface="Comic Sans MS" pitchFamily="66" charset="0"/>
              </a:rPr>
            </a:br>
            <a:r>
              <a:rPr lang="fr-BE" sz="2100" i="1" dirty="0" smtClean="0">
                <a:solidFill>
                  <a:schemeClr val="bg1"/>
                </a:solidFill>
                <a:latin typeface="Comic Sans MS" pitchFamily="66" charset="0"/>
              </a:rPr>
              <a:t>29  Jésus répondit : Voici le premier : Ecoute, Israël, le Seigneur, notre Dieu, est l’unique Seigneur </a:t>
            </a:r>
            <a:r>
              <a:rPr lang="fr-BE" sz="2100" i="1" dirty="0" smtClean="0">
                <a:solidFill>
                  <a:schemeClr val="bg1"/>
                </a:solidFill>
                <a:latin typeface="Comic Sans MS" pitchFamily="66" charset="0"/>
              </a:rPr>
              <a:t>; </a:t>
            </a:r>
            <a:r>
              <a:rPr lang="fr-BE" sz="2100" i="1" dirty="0" smtClean="0">
                <a:solidFill>
                  <a:schemeClr val="bg1"/>
                </a:solidFill>
                <a:latin typeface="Comic Sans MS" pitchFamily="66" charset="0"/>
              </a:rPr>
              <a:t>et : Tu aimeras le Seigneur, ton Dieu, de tout ton cœur, de toute ton âme, de toute ta pensée, et de toute ta force.</a:t>
            </a:r>
            <a:br>
              <a:rPr lang="fr-BE" sz="2100" i="1" dirty="0" smtClean="0">
                <a:solidFill>
                  <a:schemeClr val="bg1"/>
                </a:solidFill>
                <a:latin typeface="Comic Sans MS" pitchFamily="66" charset="0"/>
              </a:rPr>
            </a:br>
            <a:r>
              <a:rPr lang="fr-BE" sz="2100" i="1" dirty="0" smtClean="0">
                <a:solidFill>
                  <a:schemeClr val="bg1"/>
                </a:solidFill>
                <a:latin typeface="Comic Sans MS" pitchFamily="66" charset="0"/>
              </a:rPr>
              <a:t>31  Voici le second : Tu aimeras ton prochain comme toi-même. Il n’y a pas d’autre commandement plus grand que ceux-là. </a:t>
            </a:r>
            <a:r>
              <a:rPr lang="fr-BE" sz="2100" dirty="0" smtClean="0">
                <a:solidFill>
                  <a:schemeClr val="bg1"/>
                </a:solidFill>
                <a:latin typeface="Comic Sans MS" pitchFamily="66" charset="0"/>
                <a:cs typeface="Arial" pitchFamily="34" charset="0"/>
              </a:rPr>
              <a:t/>
            </a:r>
            <a:br>
              <a:rPr lang="fr-BE" sz="2100" dirty="0" smtClean="0">
                <a:solidFill>
                  <a:schemeClr val="bg1"/>
                </a:solidFill>
                <a:latin typeface="Comic Sans MS" pitchFamily="66"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CA" sz="2000" i="1" dirty="0" smtClean="0">
                <a:solidFill>
                  <a:schemeClr val="bg1"/>
                </a:solidFill>
                <a:latin typeface="Arial" pitchFamily="34" charset="0"/>
                <a:cs typeface="Arial" pitchFamily="34" charset="0"/>
              </a:rPr>
              <a:t>   Personne ne peut se déclarer chrétien s’il n’aime son prochain !</a:t>
            </a:r>
            <a:r>
              <a:rPr lang="fr-BE" sz="2400" dirty="0" smtClean="0">
                <a:solidFill>
                  <a:schemeClr val="bg1"/>
                </a:solidFill>
              </a:rPr>
              <a:t/>
            </a:r>
            <a:br>
              <a:rPr lang="fr-BE" sz="2400" dirty="0" smtClean="0">
                <a:solidFill>
                  <a:schemeClr val="bg1"/>
                </a:solidFill>
              </a:rPr>
            </a:br>
            <a:endParaRPr lang="fr-BE"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a:t>
            </a:r>
            <a:r>
              <a:rPr lang="fr-BE" sz="2800" dirty="0" smtClean="0">
                <a:solidFill>
                  <a:srgbClr val="FFFF00"/>
                </a:solidFill>
                <a:latin typeface="Arial" pitchFamily="34" charset="0"/>
                <a:cs typeface="Arial" pitchFamily="34" charset="0"/>
              </a:rPr>
              <a:t>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200" dirty="0" smtClean="0">
                <a:solidFill>
                  <a:srgbClr val="FFFF00"/>
                </a:solidFill>
                <a:latin typeface="Arial" pitchFamily="34" charset="0"/>
                <a:cs typeface="Arial" pitchFamily="34" charset="0"/>
              </a:rPr>
              <a:t/>
            </a:r>
            <a:br>
              <a:rPr lang="fr-BE" sz="1200" dirty="0" smtClean="0">
                <a:solidFill>
                  <a:srgbClr val="FFFF00"/>
                </a:solidFill>
                <a:latin typeface="Arial" pitchFamily="34" charset="0"/>
                <a:cs typeface="Arial" pitchFamily="34" charset="0"/>
              </a:rPr>
            </a:br>
            <a:r>
              <a:rPr lang="fr-BE" sz="2800" dirty="0" smtClean="0">
                <a:solidFill>
                  <a:srgbClr val="FFFF00"/>
                </a:solidFill>
              </a:rPr>
              <a:t>CONCLUSION:</a:t>
            </a:r>
            <a:br>
              <a:rPr lang="fr-BE" sz="2800" dirty="0" smtClean="0">
                <a:solidFill>
                  <a:srgbClr val="FFFF00"/>
                </a:solidFill>
              </a:rPr>
            </a:br>
            <a:r>
              <a:rPr lang="fr-BE" sz="2200" dirty="0" smtClean="0">
                <a:solidFill>
                  <a:schemeClr val="bg1"/>
                </a:solidFill>
              </a:rPr>
              <a:t/>
            </a:r>
            <a:br>
              <a:rPr lang="fr-BE" sz="2200" dirty="0" smtClean="0">
                <a:solidFill>
                  <a:schemeClr val="bg1"/>
                </a:solidFill>
              </a:rPr>
            </a:br>
            <a:r>
              <a:rPr lang="fr-BE" sz="2200" dirty="0" smtClean="0">
                <a:solidFill>
                  <a:schemeClr val="bg1"/>
                </a:solidFill>
              </a:rPr>
              <a:t>Jésus est notre modèle: il a répondu, par sa vie,  à notre manque d’accueil et d’amour  par une amour infini, une accueil qui nous a conduit au père. Un sacrifice qui nous permet de changer par le processus de la conversion.</a:t>
            </a:r>
            <a:br>
              <a:rPr lang="fr-BE" sz="2200" dirty="0" smtClean="0">
                <a:solidFill>
                  <a:schemeClr val="bg1"/>
                </a:solidFill>
              </a:rPr>
            </a:br>
            <a:r>
              <a:rPr lang="fr-BE" sz="2200" dirty="0" smtClean="0">
                <a:solidFill>
                  <a:schemeClr val="bg1"/>
                </a:solidFill>
              </a:rPr>
              <a:t/>
            </a:r>
            <a:br>
              <a:rPr lang="fr-BE" sz="2200" dirty="0" smtClean="0">
                <a:solidFill>
                  <a:schemeClr val="bg1"/>
                </a:solidFill>
              </a:rPr>
            </a:br>
            <a:r>
              <a:rPr lang="fr-BE" sz="2200" dirty="0" smtClean="0">
                <a:solidFill>
                  <a:schemeClr val="bg1"/>
                </a:solidFill>
              </a:rPr>
              <a:t>Il n’y a pas d’amour sans accueil, Jésus nous montre l’exemple, le chemin : il est la porte.</a:t>
            </a:r>
            <a:br>
              <a:rPr lang="fr-BE" sz="2200" dirty="0" smtClean="0">
                <a:solidFill>
                  <a:schemeClr val="bg1"/>
                </a:solidFill>
              </a:rPr>
            </a:br>
            <a:r>
              <a:rPr lang="fr-BE" sz="2200" dirty="0" smtClean="0">
                <a:solidFill>
                  <a:schemeClr val="bg1"/>
                </a:solidFill>
              </a:rPr>
              <a:t/>
            </a:r>
            <a:br>
              <a:rPr lang="fr-BE" sz="2200" dirty="0" smtClean="0">
                <a:solidFill>
                  <a:schemeClr val="bg1"/>
                </a:solidFill>
              </a:rPr>
            </a:br>
            <a:r>
              <a:rPr lang="fr-BE" sz="2200" dirty="0" smtClean="0">
                <a:solidFill>
                  <a:schemeClr val="bg1"/>
                </a:solidFill>
              </a:rPr>
              <a:t>Aujourd’hui, cette porte est encore ouverte !</a:t>
            </a:r>
            <a:r>
              <a:rPr lang="fr-BE" sz="2800" dirty="0" smtClean="0">
                <a:solidFill>
                  <a:srgbClr val="FFFF00"/>
                </a:solidFill>
              </a:rPr>
              <a:t/>
            </a:r>
            <a:br>
              <a:rPr lang="fr-BE" sz="2800" dirty="0" smtClean="0">
                <a:solidFill>
                  <a:srgbClr val="FFFF00"/>
                </a:solidFill>
              </a:rPr>
            </a:br>
            <a:endParaRPr lang="fr-BE" sz="28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836713"/>
            <a:ext cx="7344816" cy="5184576"/>
          </a:xfrm>
        </p:spPr>
        <p:txBody>
          <a:bodyPr>
            <a:normAutofit fontScale="90000"/>
          </a:bodyPr>
          <a:lstStyle/>
          <a:p>
            <a:pPr algn="l" hangingPunct="0"/>
            <a:r>
              <a:rPr lang="fr-BE" sz="2700" b="1" dirty="0" smtClean="0">
                <a:solidFill>
                  <a:srgbClr val="FFFF00"/>
                </a:solidFill>
              </a:rPr>
              <a:t>              </a:t>
            </a:r>
            <a:r>
              <a:rPr lang="fr-BE" sz="2700" b="1" u="sng" dirty="0" smtClean="0">
                <a:solidFill>
                  <a:srgbClr val="FFFF00"/>
                </a:solidFill>
              </a:rPr>
              <a:t>Sainte Cène du 12 août </a:t>
            </a:r>
            <a:r>
              <a:rPr lang="fr-BE" sz="2700" b="1" u="sng" dirty="0">
                <a:solidFill>
                  <a:srgbClr val="FFFF00"/>
                </a:solidFill>
              </a:rPr>
              <a:t>2012.</a:t>
            </a:r>
            <a:r>
              <a:rPr lang="fr-BE" sz="2000" dirty="0">
                <a:solidFill>
                  <a:schemeClr val="bg1"/>
                </a:solidFill>
              </a:rPr>
              <a:t/>
            </a:r>
            <a:br>
              <a:rPr lang="fr-BE" sz="2000" dirty="0">
                <a:solidFill>
                  <a:schemeClr val="bg1"/>
                </a:solidFill>
              </a:rPr>
            </a:br>
            <a:r>
              <a:rPr lang="fr-BE" sz="1000" b="1" dirty="0" smtClean="0">
                <a:solidFill>
                  <a:schemeClr val="bg1"/>
                </a:solidFill>
              </a:rPr>
              <a:t/>
            </a:r>
            <a:br>
              <a:rPr lang="fr-BE" sz="1000" b="1" dirty="0" smtClean="0">
                <a:solidFill>
                  <a:schemeClr val="bg1"/>
                </a:solidFill>
              </a:rPr>
            </a:br>
            <a:r>
              <a:rPr lang="fr-BE" sz="2000" dirty="0" smtClean="0">
                <a:solidFill>
                  <a:srgbClr val="CCFF66"/>
                </a:solidFill>
              </a:rPr>
              <a:t>  </a:t>
            </a:r>
            <a:r>
              <a:rPr lang="fr-BE" sz="2000" dirty="0" smtClean="0">
                <a:solidFill>
                  <a:srgbClr val="CCFF66"/>
                </a:solidFill>
              </a:rPr>
              <a:t>      </a:t>
            </a:r>
            <a:r>
              <a:rPr lang="fr-BE" sz="2000" b="1" dirty="0" smtClean="0">
                <a:solidFill>
                  <a:srgbClr val="CCFF66"/>
                </a:solidFill>
              </a:rPr>
              <a:t>Lecture: </a:t>
            </a:r>
            <a:r>
              <a:rPr lang="fr-BE" sz="2000" dirty="0">
                <a:solidFill>
                  <a:srgbClr val="CCFF66"/>
                </a:solidFill>
              </a:rPr>
              <a:t> </a:t>
            </a:r>
            <a:r>
              <a:rPr lang="fr-BE" sz="2000" dirty="0" smtClean="0">
                <a:solidFill>
                  <a:srgbClr val="CCFF66"/>
                </a:solidFill>
              </a:rPr>
              <a:t>   </a:t>
            </a:r>
            <a:r>
              <a:rPr lang="fr-CA" sz="2000" b="1" dirty="0" smtClean="0">
                <a:solidFill>
                  <a:srgbClr val="CCFF66"/>
                </a:solidFill>
              </a:rPr>
              <a:t>Jean </a:t>
            </a:r>
            <a:r>
              <a:rPr lang="fr-CA" sz="2000" b="1" dirty="0" smtClean="0">
                <a:solidFill>
                  <a:srgbClr val="CCFF66"/>
                </a:solidFill>
              </a:rPr>
              <a:t>1: 10-17</a:t>
            </a:r>
            <a:r>
              <a:rPr lang="fr-BE" sz="2000" dirty="0" smtClean="0">
                <a:solidFill>
                  <a:schemeClr val="bg1"/>
                </a:solidFill>
              </a:rPr>
              <a:t/>
            </a:r>
            <a:br>
              <a:rPr lang="fr-BE" sz="2000" dirty="0" smtClean="0">
                <a:solidFill>
                  <a:schemeClr val="bg1"/>
                </a:solidFill>
              </a:rPr>
            </a:br>
            <a:r>
              <a:rPr lang="fr-CA" sz="2000" i="1" dirty="0" smtClean="0">
                <a:solidFill>
                  <a:schemeClr val="bg1"/>
                </a:solidFill>
                <a:latin typeface="Comic Sans MS" pitchFamily="66" charset="0"/>
              </a:rPr>
              <a:t> </a:t>
            </a:r>
            <a:r>
              <a:rPr lang="fr-CA" sz="2000" i="1" dirty="0" smtClean="0">
                <a:solidFill>
                  <a:schemeClr val="bg1"/>
                </a:solidFill>
                <a:latin typeface="Comic Sans MS" pitchFamily="66" charset="0"/>
              </a:rPr>
              <a:t>Il était dans le monde, et le monde fut fait par lui ; et le monde ne l’a pas connu</a:t>
            </a:r>
            <a:r>
              <a:rPr lang="fr-CA" sz="2000" i="1" dirty="0" smtClean="0">
                <a:solidFill>
                  <a:schemeClr val="bg1"/>
                </a:solidFill>
                <a:latin typeface="Comic Sans MS" pitchFamily="66" charset="0"/>
              </a:rPr>
              <a:t>.  </a:t>
            </a:r>
            <a:r>
              <a:rPr lang="fr-CA" sz="2200" i="1" u="sng" dirty="0" smtClean="0">
                <a:solidFill>
                  <a:schemeClr val="bg1"/>
                </a:solidFill>
                <a:latin typeface="Comic Sans MS" pitchFamily="66" charset="0"/>
              </a:rPr>
              <a:t>Il vint chez soi ; et les siens ne l’ont pas reçu</a:t>
            </a:r>
            <a:r>
              <a:rPr lang="fr-CA" sz="2200" i="1" dirty="0" smtClean="0">
                <a:solidFill>
                  <a:schemeClr val="bg1"/>
                </a:solidFill>
                <a:latin typeface="Comic Sans MS" pitchFamily="66" charset="0"/>
              </a:rPr>
              <a:t>.</a:t>
            </a:r>
            <a:r>
              <a:rPr lang="fr-BE" sz="2200" dirty="0" smtClean="0">
                <a:solidFill>
                  <a:schemeClr val="bg1"/>
                </a:solidFill>
                <a:latin typeface="Comic Sans MS" pitchFamily="66" charset="0"/>
              </a:rPr>
              <a:t/>
            </a:r>
            <a:br>
              <a:rPr lang="fr-BE" sz="2200" dirty="0" smtClean="0">
                <a:solidFill>
                  <a:schemeClr val="bg1"/>
                </a:solidFill>
                <a:latin typeface="Comic Sans MS" pitchFamily="66" charset="0"/>
              </a:rPr>
            </a:br>
            <a:r>
              <a:rPr lang="fr-CA" sz="2200" i="1" dirty="0" smtClean="0">
                <a:solidFill>
                  <a:schemeClr val="bg1"/>
                </a:solidFill>
                <a:latin typeface="Comic Sans MS" pitchFamily="66" charset="0"/>
              </a:rPr>
              <a:t>12  Mais à tous ceux qui l’ont reçu, il leur a donné le droit d’être enfants de Dieu, savoir à ceux qui croient en son nom </a:t>
            </a:r>
            <a:r>
              <a:rPr lang="fr-CA" sz="2200" i="1" u="sng" dirty="0" smtClean="0">
                <a:solidFill>
                  <a:schemeClr val="bg1"/>
                </a:solidFill>
                <a:latin typeface="Comic Sans MS" pitchFamily="66" charset="0"/>
              </a:rPr>
              <a:t>; lesquels sont nés</a:t>
            </a:r>
            <a:r>
              <a:rPr lang="fr-CA" sz="2200" i="1" dirty="0" smtClean="0">
                <a:solidFill>
                  <a:schemeClr val="bg1"/>
                </a:solidFill>
                <a:latin typeface="Comic Sans MS" pitchFamily="66" charset="0"/>
              </a:rPr>
              <a:t>, non pas de sang, ni de la volonté de la chair, ni de la volonté de l’homme, mais </a:t>
            </a:r>
            <a:r>
              <a:rPr lang="fr-CA" sz="2200" i="1" u="sng" dirty="0" smtClean="0">
                <a:solidFill>
                  <a:schemeClr val="bg1"/>
                </a:solidFill>
                <a:latin typeface="Comic Sans MS" pitchFamily="66" charset="0"/>
              </a:rPr>
              <a:t>de Dieu</a:t>
            </a:r>
            <a:r>
              <a:rPr lang="fr-CA" sz="2200" i="1" dirty="0" smtClean="0">
                <a:solidFill>
                  <a:schemeClr val="bg1"/>
                </a:solidFill>
                <a:latin typeface="Comic Sans MS" pitchFamily="66" charset="0"/>
              </a:rPr>
              <a:t>.</a:t>
            </a:r>
            <a:r>
              <a:rPr lang="fr-BE" sz="2200" dirty="0" smtClean="0">
                <a:solidFill>
                  <a:schemeClr val="bg1"/>
                </a:solidFill>
                <a:latin typeface="Comic Sans MS" pitchFamily="66" charset="0"/>
              </a:rPr>
              <a:t/>
            </a:r>
            <a:br>
              <a:rPr lang="fr-BE" sz="2200" dirty="0" smtClean="0">
                <a:solidFill>
                  <a:schemeClr val="bg1"/>
                </a:solidFill>
                <a:latin typeface="Comic Sans MS" pitchFamily="66" charset="0"/>
              </a:rPr>
            </a:br>
            <a:r>
              <a:rPr lang="fr-CA" sz="2200" i="1" dirty="0" smtClean="0">
                <a:solidFill>
                  <a:schemeClr val="bg1"/>
                </a:solidFill>
                <a:latin typeface="Comic Sans MS" pitchFamily="66" charset="0"/>
              </a:rPr>
              <a:t>14  Et la Parole devint chair, et habita au milieu de nous (et nous vîmes sa gloire, une gloire comme d’un fils unique de la part du Père) pleine de grâce et de vérité ; Jean rend témoignage de lui, et a crié, disant, C’était celui-ci duquel je disais, Celui qui vient après moi prend place avant moi ; car il était avant moi ; </a:t>
            </a:r>
            <a:r>
              <a:rPr lang="fr-CA" sz="2200" i="1" u="sng" dirty="0" smtClean="0">
                <a:solidFill>
                  <a:schemeClr val="bg1"/>
                </a:solidFill>
                <a:latin typeface="Comic Sans MS" pitchFamily="66" charset="0"/>
              </a:rPr>
              <a:t>car, de sa plénitude, nous tous nous avons reçu, et grâce sur grâce</a:t>
            </a:r>
            <a:r>
              <a:rPr lang="fr-CA" sz="2200" i="1" dirty="0" smtClean="0">
                <a:solidFill>
                  <a:schemeClr val="bg1"/>
                </a:solidFill>
                <a:latin typeface="Comic Sans MS" pitchFamily="66" charset="0"/>
              </a:rPr>
              <a:t>.</a:t>
            </a:r>
            <a:r>
              <a:rPr lang="fr-BE" sz="2200" dirty="0" smtClean="0">
                <a:solidFill>
                  <a:schemeClr val="bg1"/>
                </a:solidFill>
                <a:latin typeface="Comic Sans MS" pitchFamily="66" charset="0"/>
              </a:rPr>
              <a:t/>
            </a:r>
            <a:br>
              <a:rPr lang="fr-BE" sz="2200" dirty="0" smtClean="0">
                <a:solidFill>
                  <a:schemeClr val="bg1"/>
                </a:solidFill>
                <a:latin typeface="Comic Sans MS" pitchFamily="66" charset="0"/>
              </a:rPr>
            </a:br>
            <a:r>
              <a:rPr lang="fr-CA" sz="2000" i="1" dirty="0" smtClean="0">
                <a:solidFill>
                  <a:schemeClr val="bg1"/>
                </a:solidFill>
                <a:latin typeface="Comic Sans MS" pitchFamily="66" charset="0"/>
              </a:rPr>
              <a:t>17  Car la loi a été donnée par Moïse ; </a:t>
            </a:r>
            <a:r>
              <a:rPr lang="fr-CA" sz="2200" i="1" u="sng" dirty="0" smtClean="0">
                <a:solidFill>
                  <a:schemeClr val="bg1"/>
                </a:solidFill>
                <a:latin typeface="Comic Sans MS" pitchFamily="66" charset="0"/>
              </a:rPr>
              <a:t>la grâce et la vérité vinrent par Jésus Christ</a:t>
            </a:r>
            <a:r>
              <a:rPr lang="fr-CA" sz="2200" i="1" dirty="0" smtClean="0">
                <a:solidFill>
                  <a:schemeClr val="bg1"/>
                </a:solidFill>
                <a:latin typeface="Comic Sans MS" pitchFamily="66" charset="0"/>
              </a:rPr>
              <a:t>.</a:t>
            </a:r>
            <a:r>
              <a:rPr lang="fr-BE" sz="2000" dirty="0" smtClean="0">
                <a:solidFill>
                  <a:schemeClr val="bg1"/>
                </a:solidFill>
              </a:rPr>
              <a:t/>
            </a:r>
            <a:br>
              <a:rPr lang="fr-BE" sz="2000" dirty="0" smtClean="0">
                <a:solidFill>
                  <a:schemeClr val="bg1"/>
                </a:solidFill>
              </a:rPr>
            </a:br>
            <a:endParaRPr lang="fr-BE" sz="20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836713"/>
            <a:ext cx="7056784" cy="5184576"/>
          </a:xfrm>
        </p:spPr>
        <p:txBody>
          <a:bodyPr>
            <a:normAutofit fontScale="90000"/>
          </a:bodyPr>
          <a:lstStyle/>
          <a:p>
            <a:pPr algn="l" hangingPunct="0"/>
            <a:r>
              <a:rPr lang="fr-BE" sz="2700" b="1" dirty="0" smtClean="0">
                <a:solidFill>
                  <a:srgbClr val="FFFF00"/>
                </a:solidFill>
              </a:rPr>
              <a:t>              </a:t>
            </a:r>
            <a:r>
              <a:rPr lang="fr-BE" sz="2700" b="1" u="sng" dirty="0" smtClean="0">
                <a:solidFill>
                  <a:srgbClr val="FFFF00"/>
                </a:solidFill>
              </a:rPr>
              <a:t>Sainte Cène du 12 août </a:t>
            </a:r>
            <a:r>
              <a:rPr lang="fr-BE" sz="2700" b="1" u="sng" dirty="0">
                <a:solidFill>
                  <a:srgbClr val="FFFF00"/>
                </a:solidFill>
              </a:rPr>
              <a:t>2012</a:t>
            </a:r>
            <a:r>
              <a:rPr lang="fr-BE" sz="2700" b="1" dirty="0" smtClean="0">
                <a:solidFill>
                  <a:srgbClr val="FFFF00"/>
                </a:solidFill>
              </a:rPr>
              <a:t>.</a:t>
            </a:r>
            <a:r>
              <a:rPr lang="fr-BE" sz="1600" b="1" dirty="0" smtClean="0">
                <a:solidFill>
                  <a:srgbClr val="FFFF00"/>
                </a:solidFill>
              </a:rPr>
              <a:t> (suite)</a:t>
            </a:r>
            <a:r>
              <a:rPr lang="fr-BE" sz="2000" dirty="0">
                <a:solidFill>
                  <a:schemeClr val="bg1"/>
                </a:solidFill>
              </a:rPr>
              <a:t/>
            </a:r>
            <a:br>
              <a:rPr lang="fr-BE" sz="2000" dirty="0">
                <a:solidFill>
                  <a:schemeClr val="bg1"/>
                </a:solidFill>
              </a:rPr>
            </a:br>
            <a:r>
              <a:rPr lang="fr-BE" sz="1000" dirty="0" smtClean="0">
                <a:solidFill>
                  <a:schemeClr val="bg1"/>
                </a:solidFill>
              </a:rPr>
              <a:t/>
            </a:r>
            <a:br>
              <a:rPr lang="fr-BE" sz="1000" dirty="0" smtClean="0">
                <a:solidFill>
                  <a:schemeClr val="bg1"/>
                </a:solidFill>
              </a:rPr>
            </a:br>
            <a:r>
              <a:rPr lang="fr-CA" sz="2200" dirty="0" smtClean="0">
                <a:solidFill>
                  <a:schemeClr val="bg1"/>
                </a:solidFill>
                <a:latin typeface="Times New Roman" pitchFamily="18" charset="0"/>
                <a:cs typeface="Times New Roman" pitchFamily="18" charset="0"/>
              </a:rPr>
              <a:t>En venant dans le monde Jésus est venu pour donner </a:t>
            </a:r>
            <a:r>
              <a:rPr lang="fr-CA" sz="2200" b="1" dirty="0" smtClean="0">
                <a:solidFill>
                  <a:schemeClr val="bg1"/>
                </a:solidFill>
                <a:latin typeface="Times New Roman" pitchFamily="18" charset="0"/>
                <a:cs typeface="Times New Roman" pitchFamily="18" charset="0"/>
              </a:rPr>
              <a:t>une nouvelle vie</a:t>
            </a:r>
            <a:r>
              <a:rPr lang="fr-CA" sz="2200" dirty="0" smtClean="0">
                <a:solidFill>
                  <a:schemeClr val="bg1"/>
                </a:solidFill>
                <a:latin typeface="Times New Roman" pitchFamily="18" charset="0"/>
                <a:cs typeface="Times New Roman" pitchFamily="18" charset="0"/>
              </a:rPr>
              <a:t> (spirituelle, éternelle)</a:t>
            </a:r>
            <a:r>
              <a:rPr lang="fr-BE" sz="2200" dirty="0" smtClean="0">
                <a:solidFill>
                  <a:schemeClr val="bg1"/>
                </a:solidFill>
                <a:latin typeface="Times New Roman" pitchFamily="18" charset="0"/>
                <a:cs typeface="Times New Roman" pitchFamily="18" charset="0"/>
              </a:rPr>
              <a:t/>
            </a:r>
            <a:br>
              <a:rPr lang="fr-BE" sz="2200" dirty="0" smtClean="0">
                <a:solidFill>
                  <a:schemeClr val="bg1"/>
                </a:solidFill>
                <a:latin typeface="Times New Roman" pitchFamily="18" charset="0"/>
                <a:cs typeface="Times New Roman" pitchFamily="18" charset="0"/>
              </a:rPr>
            </a:br>
            <a:r>
              <a:rPr lang="fr-CA" sz="2200" dirty="0" smtClean="0">
                <a:solidFill>
                  <a:schemeClr val="bg1"/>
                </a:solidFill>
                <a:latin typeface="Times New Roman" pitchFamily="18" charset="0"/>
                <a:cs typeface="Times New Roman" pitchFamily="18" charset="0"/>
              </a:rPr>
              <a:t>Une vie faite </a:t>
            </a:r>
            <a:r>
              <a:rPr lang="fr-CA" sz="2200" b="1" dirty="0" smtClean="0">
                <a:solidFill>
                  <a:schemeClr val="bg1"/>
                </a:solidFill>
                <a:latin typeface="Times New Roman" pitchFamily="18" charset="0"/>
                <a:cs typeface="Times New Roman" pitchFamily="18" charset="0"/>
              </a:rPr>
              <a:t>d’espoir, </a:t>
            </a:r>
            <a:r>
              <a:rPr lang="fr-CA" sz="2200" b="1" dirty="0" smtClean="0">
                <a:solidFill>
                  <a:schemeClr val="bg1"/>
                </a:solidFill>
                <a:latin typeface="Times New Roman" pitchFamily="18" charset="0"/>
                <a:cs typeface="Times New Roman" pitchFamily="18" charset="0"/>
              </a:rPr>
              <a:t>de </a:t>
            </a:r>
            <a:r>
              <a:rPr lang="fr-CA" sz="2200" b="1" dirty="0" smtClean="0">
                <a:solidFill>
                  <a:schemeClr val="bg1"/>
                </a:solidFill>
                <a:latin typeface="Times New Roman" pitchFamily="18" charset="0"/>
                <a:cs typeface="Times New Roman" pitchFamily="18" charset="0"/>
              </a:rPr>
              <a:t>joie, </a:t>
            </a:r>
            <a:r>
              <a:rPr lang="fr-CA" sz="2200" b="1" dirty="0" smtClean="0">
                <a:solidFill>
                  <a:schemeClr val="bg1"/>
                </a:solidFill>
                <a:latin typeface="Times New Roman" pitchFamily="18" charset="0"/>
                <a:cs typeface="Times New Roman" pitchFamily="18" charset="0"/>
              </a:rPr>
              <a:t>de </a:t>
            </a:r>
            <a:r>
              <a:rPr lang="fr-CA" sz="2200" b="1" dirty="0" smtClean="0">
                <a:solidFill>
                  <a:schemeClr val="bg1"/>
                </a:solidFill>
                <a:latin typeface="Times New Roman" pitchFamily="18" charset="0"/>
                <a:cs typeface="Times New Roman" pitchFamily="18" charset="0"/>
              </a:rPr>
              <a:t>pardon, </a:t>
            </a:r>
            <a:r>
              <a:rPr lang="fr-CA" sz="2200" b="1" dirty="0" smtClean="0">
                <a:solidFill>
                  <a:schemeClr val="bg1"/>
                </a:solidFill>
                <a:latin typeface="Times New Roman" pitchFamily="18" charset="0"/>
                <a:cs typeface="Times New Roman" pitchFamily="18" charset="0"/>
              </a:rPr>
              <a:t>de paix et de foi</a:t>
            </a:r>
            <a:r>
              <a:rPr lang="fr-CA" sz="2200" dirty="0" smtClean="0">
                <a:solidFill>
                  <a:schemeClr val="bg1"/>
                </a:solidFill>
                <a:latin typeface="Times New Roman" pitchFamily="18" charset="0"/>
                <a:cs typeface="Times New Roman" pitchFamily="18" charset="0"/>
              </a:rPr>
              <a:t>.</a:t>
            </a:r>
            <a:r>
              <a:rPr lang="fr-BE" sz="2200" dirty="0" smtClean="0">
                <a:solidFill>
                  <a:schemeClr val="bg1"/>
                </a:solidFill>
                <a:latin typeface="Times New Roman" pitchFamily="18" charset="0"/>
                <a:cs typeface="Times New Roman" pitchFamily="18" charset="0"/>
              </a:rPr>
              <a:t/>
            </a:r>
            <a:br>
              <a:rPr lang="fr-BE" sz="2200" dirty="0" smtClean="0">
                <a:solidFill>
                  <a:schemeClr val="bg1"/>
                </a:solidFill>
                <a:latin typeface="Times New Roman" pitchFamily="18" charset="0"/>
                <a:cs typeface="Times New Roman" pitchFamily="18" charset="0"/>
              </a:rPr>
            </a:br>
            <a:r>
              <a:rPr lang="fr-CA" sz="2200" dirty="0" smtClean="0">
                <a:solidFill>
                  <a:schemeClr val="bg1"/>
                </a:solidFill>
                <a:latin typeface="Times New Roman" pitchFamily="18" charset="0"/>
                <a:cs typeface="Times New Roman" pitchFamily="18" charset="0"/>
              </a:rPr>
              <a:t>	Une nouvelle vie qui ne dépend pas de ce que je </a:t>
            </a:r>
            <a:r>
              <a:rPr lang="fr-CA" sz="2200" b="1" dirty="0" smtClean="0">
                <a:solidFill>
                  <a:schemeClr val="bg1"/>
                </a:solidFill>
                <a:latin typeface="Times New Roman" pitchFamily="18" charset="0"/>
                <a:cs typeface="Times New Roman" pitchFamily="18" charset="0"/>
              </a:rPr>
              <a:t>peux faire</a:t>
            </a:r>
            <a:r>
              <a:rPr lang="fr-CA" sz="2200" dirty="0" smtClean="0">
                <a:solidFill>
                  <a:schemeClr val="bg1"/>
                </a:solidFill>
                <a:latin typeface="Times New Roman" pitchFamily="18" charset="0"/>
                <a:cs typeface="Times New Roman" pitchFamily="18" charset="0"/>
              </a:rPr>
              <a:t> ou de ce que les autres peuvent faire pour moi mais qui est </a:t>
            </a:r>
            <a:r>
              <a:rPr lang="fr-CA" sz="2200" b="1" dirty="0" smtClean="0">
                <a:solidFill>
                  <a:schemeClr val="bg1"/>
                </a:solidFill>
                <a:latin typeface="Times New Roman" pitchFamily="18" charset="0"/>
                <a:cs typeface="Times New Roman" pitchFamily="18" charset="0"/>
              </a:rPr>
              <a:t>donnée par Dieu</a:t>
            </a:r>
            <a:r>
              <a:rPr lang="fr-CA" sz="2200" dirty="0" smtClean="0">
                <a:solidFill>
                  <a:schemeClr val="bg1"/>
                </a:solidFill>
                <a:latin typeface="Times New Roman" pitchFamily="18" charset="0"/>
                <a:cs typeface="Times New Roman" pitchFamily="18" charset="0"/>
              </a:rPr>
              <a:t> à tous ceux qui ont la </a:t>
            </a:r>
            <a:r>
              <a:rPr lang="fr-CA" sz="2200" b="1" dirty="0" smtClean="0">
                <a:solidFill>
                  <a:schemeClr val="bg1"/>
                </a:solidFill>
                <a:latin typeface="Times New Roman" pitchFamily="18" charset="0"/>
                <a:cs typeface="Times New Roman" pitchFamily="18" charset="0"/>
              </a:rPr>
              <a:t>foi</a:t>
            </a:r>
            <a:r>
              <a:rPr lang="fr-CA" sz="2200" dirty="0" smtClean="0">
                <a:solidFill>
                  <a:schemeClr val="bg1"/>
                </a:solidFill>
                <a:latin typeface="Times New Roman" pitchFamily="18" charset="0"/>
                <a:cs typeface="Times New Roman" pitchFamily="18" charset="0"/>
              </a:rPr>
              <a:t> en Jésus le fils de Dieu</a:t>
            </a:r>
            <a:r>
              <a:rPr lang="fr-BE" sz="2200" dirty="0" smtClean="0">
                <a:solidFill>
                  <a:schemeClr val="bg1"/>
                </a:solidFill>
                <a:latin typeface="Times New Roman" pitchFamily="18" charset="0"/>
                <a:cs typeface="Times New Roman" pitchFamily="18" charset="0"/>
              </a:rPr>
              <a:t/>
            </a:r>
            <a:br>
              <a:rPr lang="fr-BE" sz="2200" dirty="0" smtClean="0">
                <a:solidFill>
                  <a:schemeClr val="bg1"/>
                </a:solidFill>
                <a:latin typeface="Times New Roman" pitchFamily="18" charset="0"/>
                <a:cs typeface="Times New Roman" pitchFamily="18" charset="0"/>
              </a:rPr>
            </a:br>
            <a:r>
              <a:rPr lang="fr-CA" sz="2200" dirty="0" smtClean="0">
                <a:solidFill>
                  <a:schemeClr val="bg1"/>
                </a:solidFill>
                <a:latin typeface="Times New Roman" pitchFamily="18" charset="0"/>
                <a:cs typeface="Times New Roman" pitchFamily="18" charset="0"/>
              </a:rPr>
              <a:t>Une nouvelle vie qui se </a:t>
            </a:r>
            <a:r>
              <a:rPr lang="fr-CA" sz="2200" b="1" dirty="0" smtClean="0">
                <a:solidFill>
                  <a:schemeClr val="bg1"/>
                </a:solidFill>
                <a:latin typeface="Times New Roman" pitchFamily="18" charset="0"/>
                <a:cs typeface="Times New Roman" pitchFamily="18" charset="0"/>
              </a:rPr>
              <a:t>reçoit</a:t>
            </a:r>
            <a:r>
              <a:rPr lang="fr-CA" sz="2200" dirty="0" smtClean="0">
                <a:solidFill>
                  <a:schemeClr val="bg1"/>
                </a:solidFill>
                <a:latin typeface="Times New Roman" pitchFamily="18" charset="0"/>
                <a:cs typeface="Times New Roman" pitchFamily="18" charset="0"/>
              </a:rPr>
              <a:t> en acceptant que le Christ </a:t>
            </a:r>
            <a:r>
              <a:rPr lang="fr-CA" sz="2200" b="1" dirty="0" smtClean="0">
                <a:solidFill>
                  <a:schemeClr val="bg1"/>
                </a:solidFill>
                <a:latin typeface="Times New Roman" pitchFamily="18" charset="0"/>
                <a:cs typeface="Times New Roman" pitchFamily="18" charset="0"/>
              </a:rPr>
              <a:t>devienne notre sauveur et maitre.</a:t>
            </a:r>
            <a:r>
              <a:rPr lang="fr-BE" sz="2200" dirty="0" smtClean="0">
                <a:solidFill>
                  <a:schemeClr val="bg1"/>
                </a:solidFill>
                <a:latin typeface="Times New Roman" pitchFamily="18" charset="0"/>
                <a:cs typeface="Times New Roman" pitchFamily="18" charset="0"/>
              </a:rPr>
              <a:t/>
            </a:r>
            <a:br>
              <a:rPr lang="fr-BE" sz="2200" dirty="0" smtClean="0">
                <a:solidFill>
                  <a:schemeClr val="bg1"/>
                </a:solidFill>
                <a:latin typeface="Times New Roman" pitchFamily="18" charset="0"/>
                <a:cs typeface="Times New Roman" pitchFamily="18" charset="0"/>
              </a:rPr>
            </a:br>
            <a:r>
              <a:rPr lang="fr-CA" sz="1300" dirty="0" smtClean="0">
                <a:solidFill>
                  <a:schemeClr val="bg1"/>
                </a:solidFill>
                <a:latin typeface="Times New Roman" pitchFamily="18" charset="0"/>
                <a:cs typeface="Times New Roman" pitchFamily="18" charset="0"/>
              </a:rPr>
              <a:t> </a:t>
            </a:r>
            <a:r>
              <a:rPr lang="fr-BE" sz="1300" dirty="0" smtClean="0">
                <a:solidFill>
                  <a:schemeClr val="bg1"/>
                </a:solidFill>
                <a:latin typeface="Times New Roman" pitchFamily="18" charset="0"/>
                <a:cs typeface="Times New Roman" pitchFamily="18" charset="0"/>
              </a:rPr>
              <a:t/>
            </a:r>
            <a:br>
              <a:rPr lang="fr-BE" sz="1300" dirty="0" smtClean="0">
                <a:solidFill>
                  <a:schemeClr val="bg1"/>
                </a:solidFill>
                <a:latin typeface="Times New Roman" pitchFamily="18" charset="0"/>
                <a:cs typeface="Times New Roman" pitchFamily="18" charset="0"/>
              </a:rPr>
            </a:br>
            <a:r>
              <a:rPr lang="fr-CA" sz="2200" dirty="0" smtClean="0">
                <a:solidFill>
                  <a:schemeClr val="bg1"/>
                </a:solidFill>
                <a:latin typeface="Times New Roman" pitchFamily="18" charset="0"/>
                <a:cs typeface="Times New Roman" pitchFamily="18" charset="0"/>
              </a:rPr>
              <a:t>La cène que nous commémorons, nous invite à </a:t>
            </a:r>
            <a:r>
              <a:rPr lang="fr-CA" sz="2200" b="1" dirty="0" smtClean="0">
                <a:solidFill>
                  <a:schemeClr val="bg1"/>
                </a:solidFill>
                <a:latin typeface="Times New Roman" pitchFamily="18" charset="0"/>
                <a:cs typeface="Times New Roman" pitchFamily="18" charset="0"/>
              </a:rPr>
              <a:t>tourner nos yeux</a:t>
            </a:r>
            <a:r>
              <a:rPr lang="fr-CA" sz="2200" dirty="0" smtClean="0">
                <a:solidFill>
                  <a:schemeClr val="bg1"/>
                </a:solidFill>
                <a:latin typeface="Times New Roman" pitchFamily="18" charset="0"/>
                <a:cs typeface="Times New Roman" pitchFamily="18" charset="0"/>
              </a:rPr>
              <a:t> vers Jésus à lui </a:t>
            </a:r>
            <a:r>
              <a:rPr lang="fr-CA" sz="2200" b="1" dirty="0" smtClean="0">
                <a:solidFill>
                  <a:schemeClr val="bg1"/>
                </a:solidFill>
                <a:latin typeface="Times New Roman" pitchFamily="18" charset="0"/>
                <a:cs typeface="Times New Roman" pitchFamily="18" charset="0"/>
              </a:rPr>
              <a:t>rendre grâce honneur et louange</a:t>
            </a:r>
            <a:r>
              <a:rPr lang="fr-CA" sz="2200" dirty="0" smtClean="0">
                <a:solidFill>
                  <a:schemeClr val="bg1"/>
                </a:solidFill>
                <a:latin typeface="Times New Roman" pitchFamily="18" charset="0"/>
                <a:cs typeface="Times New Roman" pitchFamily="18" charset="0"/>
              </a:rPr>
              <a:t> pour le sacrifice de sa vie à la croix de du Calvaire</a:t>
            </a:r>
            <a:r>
              <a:rPr lang="fr-BE" sz="2200" dirty="0" smtClean="0">
                <a:solidFill>
                  <a:schemeClr val="bg1"/>
                </a:solidFill>
                <a:latin typeface="Times New Roman" pitchFamily="18" charset="0"/>
                <a:cs typeface="Times New Roman" pitchFamily="18" charset="0"/>
              </a:rPr>
              <a:t/>
            </a:r>
            <a:br>
              <a:rPr lang="fr-BE" sz="2200" dirty="0" smtClean="0">
                <a:solidFill>
                  <a:schemeClr val="bg1"/>
                </a:solidFill>
                <a:latin typeface="Times New Roman" pitchFamily="18" charset="0"/>
                <a:cs typeface="Times New Roman" pitchFamily="18" charset="0"/>
              </a:rPr>
            </a:br>
            <a:r>
              <a:rPr lang="fr-CA" sz="2200" dirty="0" smtClean="0">
                <a:solidFill>
                  <a:schemeClr val="bg1"/>
                </a:solidFill>
                <a:latin typeface="Times New Roman" pitchFamily="18" charset="0"/>
                <a:cs typeface="Times New Roman" pitchFamily="18" charset="0"/>
              </a:rPr>
              <a:t>Nous invite à nous rappeler que Christ nous a invités et accueillis pour la gloire de Dieu son Père</a:t>
            </a:r>
            <a:r>
              <a:rPr lang="fr-BE" sz="2200" dirty="0" smtClean="0">
                <a:solidFill>
                  <a:schemeClr val="bg1"/>
                </a:solidFill>
                <a:latin typeface="Times New Roman" pitchFamily="18" charset="0"/>
                <a:cs typeface="Times New Roman" pitchFamily="18" charset="0"/>
              </a:rPr>
              <a:t/>
            </a:r>
            <a:br>
              <a:rPr lang="fr-BE" sz="2200" dirty="0" smtClean="0">
                <a:solidFill>
                  <a:schemeClr val="bg1"/>
                </a:solidFill>
                <a:latin typeface="Times New Roman" pitchFamily="18" charset="0"/>
                <a:cs typeface="Times New Roman" pitchFamily="18" charset="0"/>
              </a:rPr>
            </a:br>
            <a:r>
              <a:rPr lang="fr-CA" sz="2200" dirty="0" smtClean="0">
                <a:solidFill>
                  <a:schemeClr val="bg1"/>
                </a:solidFill>
                <a:latin typeface="Times New Roman" pitchFamily="18" charset="0"/>
                <a:cs typeface="Times New Roman" pitchFamily="18" charset="0"/>
              </a:rPr>
              <a:t>Mais aussi elle est une proclamation de l’accueil que Christ fait à tout homme qui a foi en lui</a:t>
            </a:r>
            <a:r>
              <a:rPr lang="fr-BE" sz="2000" dirty="0" smtClean="0">
                <a:solidFill>
                  <a:schemeClr val="bg1"/>
                </a:solidFill>
              </a:rPr>
              <a:t/>
            </a:r>
            <a:br>
              <a:rPr lang="fr-BE" sz="2000" dirty="0" smtClean="0">
                <a:solidFill>
                  <a:schemeClr val="bg1"/>
                </a:solidFill>
              </a:rPr>
            </a:br>
            <a:endParaRPr lang="fr-BE" sz="20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836713"/>
            <a:ext cx="7056784" cy="5184576"/>
          </a:xfrm>
        </p:spPr>
        <p:txBody>
          <a:bodyPr>
            <a:normAutofit fontScale="90000"/>
          </a:bodyPr>
          <a:lstStyle/>
          <a:p>
            <a:pPr algn="l"/>
            <a:r>
              <a:rPr lang="fr-BE" sz="2000" dirty="0" smtClean="0">
                <a:solidFill>
                  <a:schemeClr val="bg1"/>
                </a:solidFill>
              </a:rPr>
              <a:t>   </a:t>
            </a:r>
            <a:r>
              <a:rPr lang="fr-BE" sz="2000" b="1" dirty="0" smtClean="0">
                <a:solidFill>
                  <a:schemeClr val="bg1"/>
                </a:solidFill>
              </a:rPr>
              <a:t>- Lecture  </a:t>
            </a:r>
            <a:r>
              <a:rPr lang="fr-BE" sz="2400" b="1" u="sng" dirty="0">
                <a:solidFill>
                  <a:srgbClr val="CCFF66"/>
                </a:solidFill>
              </a:rPr>
              <a:t>Ephésiens 1</a:t>
            </a:r>
            <a:r>
              <a:rPr lang="fr-BE" sz="2400" b="1" u="sng" dirty="0">
                <a:solidFill>
                  <a:srgbClr val="CCFF66"/>
                </a:solidFill>
              </a:rPr>
              <a:t>: 3</a:t>
            </a:r>
            <a:r>
              <a:rPr lang="fr-BE" sz="2400" i="1" dirty="0">
                <a:solidFill>
                  <a:srgbClr val="CCFF66"/>
                </a:solidFill>
                <a:latin typeface="Comic Sans MS" pitchFamily="66" charset="0"/>
              </a:rPr>
              <a:t>   </a:t>
            </a:r>
            <a:r>
              <a:rPr lang="fr-BE" sz="2100" i="1" dirty="0">
                <a:solidFill>
                  <a:schemeClr val="bg1"/>
                </a:solidFill>
                <a:latin typeface="Comic Sans MS" pitchFamily="66" charset="0"/>
              </a:rPr>
              <a:t>Béni soit le Dieu et Père de notre Seigneur Jésus Christ, </a:t>
            </a:r>
            <a:r>
              <a:rPr lang="fr-BE" sz="2100" b="1" i="1" dirty="0">
                <a:solidFill>
                  <a:schemeClr val="bg1"/>
                </a:solidFill>
                <a:latin typeface="Comic Sans MS" pitchFamily="66" charset="0"/>
              </a:rPr>
              <a:t>qui nous a bénis de toute bénédiction spirituelle dans les lieux célestes en Christ</a:t>
            </a:r>
            <a:r>
              <a:rPr lang="fr-BE" sz="2100" i="1" dirty="0">
                <a:solidFill>
                  <a:schemeClr val="bg1"/>
                </a:solidFill>
                <a:latin typeface="Comic Sans MS" pitchFamily="66" charset="0"/>
              </a:rPr>
              <a:t> ; selon qu’il nous a élus en lui avant la fondation du monde, </a:t>
            </a:r>
            <a:r>
              <a:rPr lang="fr-BE" sz="2100" b="1" i="1" dirty="0">
                <a:solidFill>
                  <a:schemeClr val="bg1"/>
                </a:solidFill>
                <a:latin typeface="Comic Sans MS" pitchFamily="66" charset="0"/>
              </a:rPr>
              <a:t>pour que nous fussions saints et irréprochables</a:t>
            </a:r>
            <a:r>
              <a:rPr lang="fr-BE" sz="2100" i="1" dirty="0">
                <a:solidFill>
                  <a:schemeClr val="bg1"/>
                </a:solidFill>
                <a:latin typeface="Comic Sans MS" pitchFamily="66" charset="0"/>
              </a:rPr>
              <a:t> devant lui en amour, nous ayant prédestinés pour nous adopter pour lui par Jésus Christ, </a:t>
            </a:r>
            <a:r>
              <a:rPr lang="fr-BE" sz="2100" b="1" i="1" dirty="0">
                <a:solidFill>
                  <a:schemeClr val="bg1"/>
                </a:solidFill>
                <a:latin typeface="Comic Sans MS" pitchFamily="66" charset="0"/>
              </a:rPr>
              <a:t>selon le bon plaisir de sa volonté</a:t>
            </a:r>
            <a:r>
              <a:rPr lang="fr-BE" sz="2100" i="1" dirty="0">
                <a:solidFill>
                  <a:schemeClr val="bg1"/>
                </a:solidFill>
                <a:latin typeface="Comic Sans MS" pitchFamily="66" charset="0"/>
              </a:rPr>
              <a:t>,  à la louange de la gloire de sa grâce dans laquelle il nous a rendus agréables dans le Bien-aimé ; en qui nous avons la rédemption par son sang, la rémission des fautes </a:t>
            </a:r>
            <a:r>
              <a:rPr lang="fr-BE" sz="2100" b="1" i="1" dirty="0">
                <a:solidFill>
                  <a:schemeClr val="bg1"/>
                </a:solidFill>
                <a:latin typeface="Comic Sans MS" pitchFamily="66" charset="0"/>
              </a:rPr>
              <a:t>selon les richesses de sa grâce, laquelle il a fait abonder envers nous en toute sagesse et intelligence,  nous ayant fait connaître le mystère de sa volonté</a:t>
            </a:r>
            <a:r>
              <a:rPr lang="fr-BE" sz="2100" i="1" dirty="0">
                <a:solidFill>
                  <a:schemeClr val="bg1"/>
                </a:solidFill>
                <a:latin typeface="Comic Sans MS" pitchFamily="66" charset="0"/>
              </a:rPr>
              <a:t> selon son bon plaisir, qu’il s’est proposé en lui-même pour l’administration de la plénitude des temps, savoir de réunir </a:t>
            </a:r>
            <a:r>
              <a:rPr lang="fr-BE" sz="2100" b="1" i="1" u="sng" dirty="0">
                <a:solidFill>
                  <a:schemeClr val="bg1"/>
                </a:solidFill>
                <a:latin typeface="Comic Sans MS" pitchFamily="66" charset="0"/>
              </a:rPr>
              <a:t>en un </a:t>
            </a:r>
            <a:r>
              <a:rPr lang="fr-BE" sz="2100" i="1" dirty="0">
                <a:solidFill>
                  <a:schemeClr val="bg1"/>
                </a:solidFill>
                <a:latin typeface="Comic Sans MS" pitchFamily="66" charset="0"/>
              </a:rPr>
              <a:t>toutes choses dans le </a:t>
            </a:r>
            <a:r>
              <a:rPr lang="fr-BE" sz="2100" b="1" i="1" u="sng" dirty="0">
                <a:solidFill>
                  <a:schemeClr val="bg1"/>
                </a:solidFill>
                <a:latin typeface="Comic Sans MS" pitchFamily="66" charset="0"/>
              </a:rPr>
              <a:t>Christ</a:t>
            </a:r>
            <a:r>
              <a:rPr lang="fr-BE" sz="2100" i="1" dirty="0">
                <a:solidFill>
                  <a:schemeClr val="bg1"/>
                </a:solidFill>
                <a:latin typeface="Comic Sans MS" pitchFamily="66" charset="0"/>
              </a:rPr>
              <a:t>, </a:t>
            </a:r>
            <a:r>
              <a:rPr lang="fr-BE" sz="2100" b="1" i="1" dirty="0">
                <a:solidFill>
                  <a:schemeClr val="bg1"/>
                </a:solidFill>
                <a:latin typeface="Comic Sans MS" pitchFamily="66" charset="0"/>
              </a:rPr>
              <a:t>les choses qui sont dans les cieux et les choses qui sont sur la terre en </a:t>
            </a:r>
            <a:r>
              <a:rPr lang="fr-BE" sz="2100" b="1" i="1" dirty="0" smtClean="0">
                <a:solidFill>
                  <a:schemeClr val="bg1"/>
                </a:solidFill>
                <a:latin typeface="Comic Sans MS" pitchFamily="66" charset="0"/>
              </a:rPr>
              <a:t>Lui</a:t>
            </a:r>
            <a:r>
              <a:rPr lang="fr-BE" sz="2100" i="1" dirty="0">
                <a:solidFill>
                  <a:schemeClr val="bg1"/>
                </a:solidFill>
                <a:latin typeface="Comic Sans MS" pitchFamily="66" charset="0"/>
              </a:rPr>
              <a:t>,...</a:t>
            </a:r>
            <a:r>
              <a:rPr lang="fr-BE" sz="2000" dirty="0">
                <a:solidFill>
                  <a:schemeClr val="bg1"/>
                </a:solidFill>
              </a:rPr>
              <a:t/>
            </a:r>
            <a:br>
              <a:rPr lang="fr-BE" sz="2000" dirty="0">
                <a:solidFill>
                  <a:schemeClr val="bg1"/>
                </a:solidFill>
              </a:rPr>
            </a:br>
            <a:endParaRPr lang="fr-BE"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908720"/>
            <a:ext cx="7704856" cy="5184576"/>
          </a:xfrm>
        </p:spPr>
        <p:txBody>
          <a:bodyPr>
            <a:normAutofit/>
          </a:bodyPr>
          <a:lstStyle/>
          <a:p>
            <a:r>
              <a:rPr lang="fr-BE" sz="4000" dirty="0" smtClean="0">
                <a:solidFill>
                  <a:srgbClr val="FFFF00"/>
                </a:solidFill>
                <a:latin typeface="Arial" pitchFamily="34" charset="0"/>
                <a:cs typeface="Arial" pitchFamily="34" charset="0"/>
              </a:rPr>
              <a:t>PREDICATION DU 12 Août 2012</a:t>
            </a:r>
            <a:r>
              <a:rPr lang="fr-BE" sz="2400" dirty="0" smtClean="0">
                <a:solidFill>
                  <a:srgbClr val="FFFF00"/>
                </a:solidFill>
                <a:latin typeface="Arial" pitchFamily="34" charset="0"/>
                <a:cs typeface="Arial" pitchFamily="34" charset="0"/>
              </a:rPr>
              <a:t/>
            </a:r>
            <a:br>
              <a:rPr lang="fr-BE" sz="2400" dirty="0" smtClean="0">
                <a:solidFill>
                  <a:srgbClr val="FFFF00"/>
                </a:solidFill>
                <a:latin typeface="Arial" pitchFamily="34" charset="0"/>
                <a:cs typeface="Arial" pitchFamily="34" charset="0"/>
              </a:rPr>
            </a:br>
            <a:r>
              <a:rPr lang="fr-BE" sz="2400" dirty="0" smtClean="0">
                <a:solidFill>
                  <a:srgbClr val="FFFF00"/>
                </a:solidFill>
                <a:latin typeface="Arial" pitchFamily="34" charset="0"/>
                <a:cs typeface="Arial" pitchFamily="34" charset="0"/>
              </a:rPr>
              <a:t/>
            </a:r>
            <a:br>
              <a:rPr lang="fr-BE" sz="2400" dirty="0" smtClean="0">
                <a:solidFill>
                  <a:srgbClr val="FFFF00"/>
                </a:solidFill>
                <a:latin typeface="Arial" pitchFamily="34" charset="0"/>
                <a:cs typeface="Arial" pitchFamily="34" charset="0"/>
              </a:rPr>
            </a:br>
            <a:r>
              <a:rPr lang="fr-BE" sz="3200" dirty="0" smtClean="0">
                <a:solidFill>
                  <a:schemeClr val="bg1"/>
                </a:solidFill>
                <a:latin typeface="Arial" pitchFamily="34" charset="0"/>
                <a:cs typeface="Arial" pitchFamily="34" charset="0"/>
              </a:rPr>
              <a:t>Accueillir notre prochain </a:t>
            </a:r>
            <a:br>
              <a:rPr lang="fr-BE" sz="3200" dirty="0" smtClean="0">
                <a:solidFill>
                  <a:schemeClr val="bg1"/>
                </a:solidFill>
                <a:latin typeface="Arial" pitchFamily="34" charset="0"/>
                <a:cs typeface="Arial" pitchFamily="34" charset="0"/>
              </a:rPr>
            </a:br>
            <a:r>
              <a:rPr lang="fr-BE" sz="3200" dirty="0" smtClean="0">
                <a:solidFill>
                  <a:schemeClr val="bg1"/>
                </a:solidFill>
                <a:latin typeface="Arial" pitchFamily="34" charset="0"/>
                <a:cs typeface="Arial" pitchFamily="34" charset="0"/>
              </a:rPr>
              <a:t>comme Christ nous a accueillis</a:t>
            </a:r>
            <a:r>
              <a:rPr lang="fr-BE" sz="2000" dirty="0">
                <a:solidFill>
                  <a:schemeClr val="bg1"/>
                </a:solidFill>
              </a:rPr>
              <a:t/>
            </a:r>
            <a:br>
              <a:rPr lang="fr-BE" sz="2000" dirty="0">
                <a:solidFill>
                  <a:schemeClr val="bg1"/>
                </a:solidFill>
              </a:rPr>
            </a:br>
            <a:endParaRPr lang="fr-BE" sz="20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836712"/>
            <a:ext cx="7632848" cy="5544615"/>
          </a:xfrm>
        </p:spPr>
        <p:txBody>
          <a:bodyPr>
            <a:normAutofit fontScale="90000"/>
          </a:bodyPr>
          <a:lstStyle/>
          <a:p>
            <a:pPr algn="l" hangingPunct="0"/>
            <a:r>
              <a:rPr lang="fr-BE" sz="4000" dirty="0" smtClean="0">
                <a:solidFill>
                  <a:srgbClr val="FFFF00"/>
                </a:solidFill>
                <a:latin typeface="Arial" pitchFamily="34" charset="0"/>
                <a:cs typeface="Arial" pitchFamily="34" charset="0"/>
              </a:rPr>
              <a:t/>
            </a:r>
            <a:br>
              <a:rPr lang="fr-BE" sz="4000" dirty="0" smtClean="0">
                <a:solidFill>
                  <a:srgbClr val="FFFF00"/>
                </a:solidFill>
                <a:latin typeface="Arial" pitchFamily="34" charset="0"/>
                <a:cs typeface="Arial" pitchFamily="34" charset="0"/>
              </a:rPr>
            </a:br>
            <a:r>
              <a:rPr lang="fr-BE" sz="3100" dirty="0" smtClean="0">
                <a:solidFill>
                  <a:srgbClr val="FFFF00"/>
                </a:solidFill>
                <a:latin typeface="Arial" pitchFamily="34" charset="0"/>
                <a:cs typeface="Arial" pitchFamily="34" charset="0"/>
              </a:rPr>
              <a:t>Prédication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2000" dirty="0" smtClean="0">
                <a:solidFill>
                  <a:srgbClr val="FFFF00"/>
                </a:solidFill>
              </a:rPr>
              <a:t/>
            </a:r>
            <a:br>
              <a:rPr lang="fr-BE" sz="2000" dirty="0" smtClean="0">
                <a:solidFill>
                  <a:srgbClr val="FFFF00"/>
                </a:solidFill>
              </a:rPr>
            </a:br>
            <a:r>
              <a:rPr lang="fr-BE" sz="2200" dirty="0" smtClean="0">
                <a:solidFill>
                  <a:srgbClr val="CCFF66"/>
                </a:solidFill>
                <a:latin typeface="Arial" pitchFamily="34" charset="0"/>
                <a:cs typeface="Arial" pitchFamily="34" charset="0"/>
              </a:rPr>
              <a:t>Lecture: </a:t>
            </a:r>
            <a:r>
              <a:rPr lang="fr-CA" sz="2200" b="1" dirty="0" smtClean="0">
                <a:solidFill>
                  <a:srgbClr val="CCFF66"/>
                </a:solidFill>
                <a:latin typeface="Arial" pitchFamily="34" charset="0"/>
                <a:cs typeface="Arial" pitchFamily="34" charset="0"/>
              </a:rPr>
              <a:t>Jean 1: 10-17</a:t>
            </a:r>
            <a:r>
              <a:rPr lang="fr-BE" sz="2000" dirty="0" smtClean="0">
                <a:solidFill>
                  <a:schemeClr val="bg1"/>
                </a:solidFill>
              </a:rPr>
              <a:t/>
            </a:r>
            <a:br>
              <a:rPr lang="fr-BE" sz="2000" dirty="0" smtClean="0">
                <a:solidFill>
                  <a:schemeClr val="bg1"/>
                </a:solidFill>
              </a:rPr>
            </a:br>
            <a:r>
              <a:rPr lang="fr-CA" sz="2100" i="1" dirty="0" smtClean="0">
                <a:solidFill>
                  <a:schemeClr val="bg1"/>
                </a:solidFill>
                <a:latin typeface="Comic Sans MS" pitchFamily="66" charset="0"/>
              </a:rPr>
              <a:t>10  Il était dans le monde, et </a:t>
            </a:r>
            <a:r>
              <a:rPr lang="fr-CA" sz="2100" i="1" u="sng" dirty="0" smtClean="0">
                <a:solidFill>
                  <a:schemeClr val="bg1"/>
                </a:solidFill>
                <a:latin typeface="Comic Sans MS" pitchFamily="66" charset="0"/>
              </a:rPr>
              <a:t>le monde fut fait par lui ; et le monde ne l’a pas connu.</a:t>
            </a:r>
            <a:r>
              <a:rPr lang="fr-BE" sz="2100" dirty="0" smtClean="0">
                <a:solidFill>
                  <a:schemeClr val="bg1"/>
                </a:solidFill>
                <a:latin typeface="Comic Sans MS" pitchFamily="66" charset="0"/>
              </a:rPr>
              <a:t/>
            </a:r>
            <a:br>
              <a:rPr lang="fr-BE" sz="2100" dirty="0" smtClean="0">
                <a:solidFill>
                  <a:schemeClr val="bg1"/>
                </a:solidFill>
                <a:latin typeface="Comic Sans MS" pitchFamily="66" charset="0"/>
              </a:rPr>
            </a:br>
            <a:r>
              <a:rPr lang="fr-CA" sz="2100" i="1" dirty="0" smtClean="0">
                <a:solidFill>
                  <a:schemeClr val="bg1"/>
                </a:solidFill>
                <a:latin typeface="Comic Sans MS" pitchFamily="66" charset="0"/>
              </a:rPr>
              <a:t>11  Il vint </a:t>
            </a:r>
            <a:r>
              <a:rPr lang="fr-CA" sz="2100" i="1" u="sng" dirty="0" smtClean="0">
                <a:solidFill>
                  <a:schemeClr val="bg1"/>
                </a:solidFill>
                <a:latin typeface="Comic Sans MS" pitchFamily="66" charset="0"/>
              </a:rPr>
              <a:t>chez soi ; et les siens ne l’ont pas </a:t>
            </a:r>
            <a:r>
              <a:rPr lang="fr-CA" sz="2100" i="1" u="sng" dirty="0" smtClean="0">
                <a:solidFill>
                  <a:schemeClr val="bg1"/>
                </a:solidFill>
                <a:latin typeface="Comic Sans MS" pitchFamily="66" charset="0"/>
              </a:rPr>
              <a:t>reçu</a:t>
            </a:r>
            <a:r>
              <a:rPr lang="fr-CA" sz="2100" i="1" dirty="0" smtClean="0">
                <a:solidFill>
                  <a:schemeClr val="bg1"/>
                </a:solidFill>
                <a:latin typeface="Comic Sans MS" pitchFamily="66" charset="0"/>
              </a:rPr>
              <a:t>. </a:t>
            </a:r>
            <a:r>
              <a:rPr lang="fr-CA" sz="1600" dirty="0" smtClean="0">
                <a:solidFill>
                  <a:srgbClr val="CCFF66"/>
                </a:solidFill>
                <a:latin typeface="Comic Sans MS" pitchFamily="66" charset="0"/>
              </a:rPr>
              <a:t>(accueil).</a:t>
            </a:r>
            <a:r>
              <a:rPr lang="fr-BE" sz="2100" dirty="0" smtClean="0">
                <a:solidFill>
                  <a:schemeClr val="bg1"/>
                </a:solidFill>
                <a:latin typeface="Comic Sans MS" pitchFamily="66" charset="0"/>
              </a:rPr>
              <a:t/>
            </a:r>
            <a:br>
              <a:rPr lang="fr-BE" sz="2100" dirty="0" smtClean="0">
                <a:solidFill>
                  <a:schemeClr val="bg1"/>
                </a:solidFill>
                <a:latin typeface="Comic Sans MS" pitchFamily="66" charset="0"/>
              </a:rPr>
            </a:br>
            <a:r>
              <a:rPr lang="fr-CA" sz="2100" i="1" dirty="0" smtClean="0">
                <a:solidFill>
                  <a:schemeClr val="bg1"/>
                </a:solidFill>
                <a:latin typeface="Comic Sans MS" pitchFamily="66" charset="0"/>
              </a:rPr>
              <a:t>12  Mais à tous ceux qui l’ont reçu, il leur a donné le droit d’être enfants de Dieu, savoir à ceux qui croient en son nom </a:t>
            </a:r>
            <a:r>
              <a:rPr lang="fr-CA" sz="2100" i="1" u="sng" dirty="0" smtClean="0">
                <a:solidFill>
                  <a:schemeClr val="bg1"/>
                </a:solidFill>
                <a:latin typeface="Comic Sans MS" pitchFamily="66" charset="0"/>
              </a:rPr>
              <a:t>; lesquels sont nés</a:t>
            </a:r>
            <a:r>
              <a:rPr lang="fr-CA" sz="2100" i="1" dirty="0" smtClean="0">
                <a:solidFill>
                  <a:schemeClr val="bg1"/>
                </a:solidFill>
                <a:latin typeface="Comic Sans MS" pitchFamily="66" charset="0"/>
              </a:rPr>
              <a:t>, non pas de sang, ni de la volonté de la chair, ni de la volonté de l’homme, </a:t>
            </a:r>
            <a:r>
              <a:rPr lang="fr-CA" sz="2100" i="1" u="sng" dirty="0" smtClean="0">
                <a:solidFill>
                  <a:schemeClr val="bg1"/>
                </a:solidFill>
                <a:latin typeface="Comic Sans MS" pitchFamily="66" charset="0"/>
              </a:rPr>
              <a:t>mais de Dieu</a:t>
            </a:r>
            <a:r>
              <a:rPr lang="fr-CA" sz="2100" i="1" dirty="0" smtClean="0">
                <a:solidFill>
                  <a:schemeClr val="bg1"/>
                </a:solidFill>
                <a:latin typeface="Comic Sans MS" pitchFamily="66" charset="0"/>
              </a:rPr>
              <a:t>.</a:t>
            </a:r>
            <a:r>
              <a:rPr lang="fr-BE" sz="2100" dirty="0" smtClean="0">
                <a:solidFill>
                  <a:schemeClr val="bg1"/>
                </a:solidFill>
                <a:latin typeface="Comic Sans MS" pitchFamily="66" charset="0"/>
              </a:rPr>
              <a:t/>
            </a:r>
            <a:br>
              <a:rPr lang="fr-BE" sz="2100" dirty="0" smtClean="0">
                <a:solidFill>
                  <a:schemeClr val="bg1"/>
                </a:solidFill>
                <a:latin typeface="Comic Sans MS" pitchFamily="66" charset="0"/>
              </a:rPr>
            </a:br>
            <a:r>
              <a:rPr lang="fr-CA" sz="2100" i="1" dirty="0" smtClean="0">
                <a:solidFill>
                  <a:schemeClr val="bg1"/>
                </a:solidFill>
                <a:latin typeface="Comic Sans MS" pitchFamily="66" charset="0"/>
              </a:rPr>
              <a:t>14  Et la Parole devint chair, et habita au milieu de nous (et nous vîmes sa gloire, une gloire comme d’un fils unique de la part du Père) pleine de grâce et de vérité ; Jean rend témoignage de lui, et a crié, disant, C’était celui-ci duquel je disais, Celui qui vient après moi prend place avant moi ; car il était avant moi ; car, de sa plénitude, nous tous nous avons reçu, et grâce sur grâce.</a:t>
            </a:r>
            <a:r>
              <a:rPr lang="fr-BE" sz="2100" dirty="0" smtClean="0">
                <a:solidFill>
                  <a:schemeClr val="bg1"/>
                </a:solidFill>
                <a:latin typeface="Comic Sans MS" pitchFamily="66" charset="0"/>
              </a:rPr>
              <a:t/>
            </a:r>
            <a:br>
              <a:rPr lang="fr-BE" sz="2100" dirty="0" smtClean="0">
                <a:solidFill>
                  <a:schemeClr val="bg1"/>
                </a:solidFill>
                <a:latin typeface="Comic Sans MS" pitchFamily="66" charset="0"/>
              </a:rPr>
            </a:br>
            <a:r>
              <a:rPr lang="fr-CA" sz="2100" i="1" dirty="0" smtClean="0">
                <a:solidFill>
                  <a:schemeClr val="bg1"/>
                </a:solidFill>
                <a:latin typeface="Comic Sans MS" pitchFamily="66" charset="0"/>
              </a:rPr>
              <a:t>17  Car la loi a été donnée par Moïse ; la grâce et la vérité vinrent par Jésus Christ.</a:t>
            </a:r>
            <a:r>
              <a:rPr lang="fr-BE" sz="2000" dirty="0" smtClean="0">
                <a:solidFill>
                  <a:schemeClr val="bg1"/>
                </a:solidFill>
              </a:rPr>
              <a:t/>
            </a:r>
            <a:br>
              <a:rPr lang="fr-BE" sz="2000" dirty="0" smtClean="0">
                <a:solidFill>
                  <a:schemeClr val="bg1"/>
                </a:solidFill>
              </a:rPr>
            </a:br>
            <a:r>
              <a:rPr lang="fr-BE" sz="2000" dirty="0" smtClean="0">
                <a:solidFill>
                  <a:srgbClr val="FFFF00"/>
                </a:solidFill>
              </a:rPr>
              <a:t/>
            </a:r>
            <a:br>
              <a:rPr lang="fr-BE" sz="2000" dirty="0" smtClean="0">
                <a:solidFill>
                  <a:srgbClr val="FFFF00"/>
                </a:solidFill>
              </a:rPr>
            </a:br>
            <a:endParaRPr lang="fr-BE" sz="2000" dirty="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836712"/>
            <a:ext cx="7632848" cy="5544615"/>
          </a:xfrm>
        </p:spPr>
        <p:txBody>
          <a:bodyPr>
            <a:normAutofit fontScale="90000"/>
          </a:bodyPr>
          <a:lstStyle/>
          <a:p>
            <a:pPr algn="l" hangingPunct="0"/>
            <a:r>
              <a:rPr lang="fr-BE" sz="3100" dirty="0" smtClean="0">
                <a:solidFill>
                  <a:srgbClr val="FFFF00"/>
                </a:solidFill>
                <a:latin typeface="Arial" pitchFamily="34" charset="0"/>
                <a:cs typeface="Arial" pitchFamily="34" charset="0"/>
              </a:rPr>
              <a:t>Prédication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2000" dirty="0" smtClean="0">
                <a:solidFill>
                  <a:srgbClr val="FFFF00"/>
                </a:solidFill>
              </a:rPr>
              <a:t/>
            </a:r>
            <a:br>
              <a:rPr lang="fr-BE" sz="2000" dirty="0" smtClean="0">
                <a:solidFill>
                  <a:srgbClr val="FFFF00"/>
                </a:solidFill>
              </a:rPr>
            </a:br>
            <a:r>
              <a:rPr lang="fr-BE" sz="2200" dirty="0" smtClean="0">
                <a:solidFill>
                  <a:srgbClr val="CCFF66"/>
                </a:solidFill>
                <a:latin typeface="Arial" pitchFamily="34" charset="0"/>
                <a:cs typeface="Arial" pitchFamily="34" charset="0"/>
              </a:rPr>
              <a:t>Lecture</a:t>
            </a:r>
            <a:r>
              <a:rPr lang="fr-CA" sz="2000" dirty="0" smtClean="0"/>
              <a:t>(</a:t>
            </a:r>
            <a:r>
              <a:rPr lang="fr-CA" sz="2200" dirty="0" smtClean="0">
                <a:solidFill>
                  <a:srgbClr val="CCFF66"/>
                </a:solidFill>
                <a:latin typeface="Arial" pitchFamily="34" charset="0"/>
                <a:cs typeface="Arial" pitchFamily="34" charset="0"/>
              </a:rPr>
              <a:t>Rom </a:t>
            </a:r>
            <a:r>
              <a:rPr lang="fr-CA" sz="2200" dirty="0" smtClean="0">
                <a:solidFill>
                  <a:srgbClr val="CCFF66"/>
                </a:solidFill>
                <a:latin typeface="Arial" pitchFamily="34" charset="0"/>
                <a:cs typeface="Arial" pitchFamily="34" charset="0"/>
              </a:rPr>
              <a:t>15.7  </a:t>
            </a:r>
            <a:r>
              <a:rPr lang="fr-CA" sz="2200" i="1" dirty="0" smtClean="0">
                <a:solidFill>
                  <a:schemeClr val="bg1"/>
                </a:solidFill>
                <a:latin typeface="Comic Sans MS" pitchFamily="66" charset="0"/>
              </a:rPr>
              <a:t>"Accueillez-vous donc les uns les autres, comme Christ vous a accueillis, pour la gloire de Dieu.»</a:t>
            </a:r>
            <a:r>
              <a:rPr lang="fr-CA" sz="2000" dirty="0" smtClean="0">
                <a:solidFill>
                  <a:schemeClr val="bg1"/>
                </a:solidFill>
              </a:rPr>
              <a:t/>
            </a:r>
            <a:br>
              <a:rPr lang="fr-CA" sz="2000" dirty="0" smtClean="0">
                <a:solidFill>
                  <a:schemeClr val="bg1"/>
                </a:solidFill>
              </a:rPr>
            </a:br>
            <a:r>
              <a:rPr lang="fr-BE" sz="2000" dirty="0" smtClean="0">
                <a:solidFill>
                  <a:schemeClr val="bg1"/>
                </a:solidFill>
              </a:rPr>
              <a:t/>
            </a:r>
            <a:br>
              <a:rPr lang="fr-BE" sz="2000" dirty="0" smtClean="0">
                <a:solidFill>
                  <a:schemeClr val="bg1"/>
                </a:solidFill>
              </a:rPr>
            </a:br>
            <a:r>
              <a:rPr lang="fr-BE" sz="2200" dirty="0" smtClean="0">
                <a:solidFill>
                  <a:srgbClr val="CCFF66"/>
                </a:solidFill>
                <a:latin typeface="Arial" pitchFamily="34" charset="0"/>
                <a:cs typeface="Arial" pitchFamily="34" charset="0"/>
              </a:rPr>
              <a:t>Lecture Lévitiques 19</a:t>
            </a:r>
            <a:r>
              <a:rPr lang="fr-BE" sz="2000" dirty="0" smtClean="0">
                <a:solidFill>
                  <a:schemeClr val="bg1"/>
                </a:solidFill>
              </a:rPr>
              <a:t>: </a:t>
            </a:r>
            <a:br>
              <a:rPr lang="fr-BE" sz="2000" dirty="0" smtClean="0">
                <a:solidFill>
                  <a:schemeClr val="bg1"/>
                </a:solidFill>
              </a:rPr>
            </a:br>
            <a:r>
              <a:rPr lang="fr-BE" sz="2000" i="1" dirty="0" smtClean="0">
                <a:solidFill>
                  <a:schemeClr val="bg1"/>
                </a:solidFill>
                <a:latin typeface="Comic Sans MS" pitchFamily="66" charset="0"/>
              </a:rPr>
              <a:t>«</a:t>
            </a:r>
            <a:r>
              <a:rPr lang="fr-BE" sz="2200" i="1" dirty="0" smtClean="0">
                <a:solidFill>
                  <a:schemeClr val="bg1"/>
                </a:solidFill>
                <a:latin typeface="Comic Sans MS" pitchFamily="66" charset="0"/>
              </a:rPr>
              <a:t> Tu aimeras ton prochain comme toi-même »</a:t>
            </a:r>
            <a:r>
              <a:rPr lang="fr-BE" sz="2000" dirty="0" smtClean="0">
                <a:solidFill>
                  <a:schemeClr val="bg1"/>
                </a:solidFill>
              </a:rPr>
              <a:t/>
            </a:r>
            <a:br>
              <a:rPr lang="fr-BE" sz="2000" dirty="0" smtClean="0">
                <a:solidFill>
                  <a:schemeClr val="bg1"/>
                </a:solidFill>
              </a:rPr>
            </a:br>
            <a:r>
              <a:rPr lang="fr-BE" sz="2000" dirty="0" smtClean="0">
                <a:solidFill>
                  <a:schemeClr val="bg1"/>
                </a:solidFill>
              </a:rPr>
              <a:t/>
            </a:r>
            <a:br>
              <a:rPr lang="fr-BE" sz="2000" dirty="0" smtClean="0">
                <a:solidFill>
                  <a:schemeClr val="bg1"/>
                </a:solidFill>
              </a:rPr>
            </a:br>
            <a:r>
              <a:rPr lang="fr-BE" sz="2200" dirty="0" smtClean="0">
                <a:solidFill>
                  <a:srgbClr val="CCFF66"/>
                </a:solidFill>
                <a:latin typeface="Arial" pitchFamily="34" charset="0"/>
                <a:cs typeface="Arial" pitchFamily="34" charset="0"/>
              </a:rPr>
              <a:t>Lecture </a:t>
            </a:r>
            <a:r>
              <a:rPr lang="fr-CA" sz="2200" dirty="0" smtClean="0">
                <a:solidFill>
                  <a:srgbClr val="CCFF66"/>
                </a:solidFill>
                <a:latin typeface="Arial" pitchFamily="34" charset="0"/>
                <a:cs typeface="Arial" pitchFamily="34" charset="0"/>
              </a:rPr>
              <a:t>Jean 13:35</a:t>
            </a:r>
            <a:r>
              <a:rPr lang="fr-BE" sz="2200" dirty="0" smtClean="0">
                <a:solidFill>
                  <a:srgbClr val="CCFF66"/>
                </a:solidFill>
                <a:latin typeface="Arial" pitchFamily="34" charset="0"/>
                <a:cs typeface="Arial" pitchFamily="34" charset="0"/>
              </a:rPr>
              <a:t> </a:t>
            </a:r>
            <a:r>
              <a:rPr lang="fr-CA" sz="2000" i="1" dirty="0" smtClean="0">
                <a:solidFill>
                  <a:schemeClr val="bg1"/>
                </a:solidFill>
                <a:latin typeface="Comic Sans MS" pitchFamily="66" charset="0"/>
              </a:rPr>
              <a:t>« </a:t>
            </a:r>
            <a:r>
              <a:rPr lang="fr-CA" sz="2200" i="1" dirty="0" smtClean="0">
                <a:solidFill>
                  <a:schemeClr val="bg1"/>
                </a:solidFill>
                <a:latin typeface="Comic Sans MS" pitchFamily="66" charset="0"/>
              </a:rPr>
              <a:t>A ceci tous connaîtront que vous êtes mes disciples, si vous avez de l’amour les uns pour les autres» </a:t>
            </a:r>
            <a:r>
              <a:rPr lang="fr-BE" sz="2000" dirty="0" smtClean="0">
                <a:solidFill>
                  <a:schemeClr val="bg1"/>
                </a:solidFill>
              </a:rPr>
              <a:t/>
            </a:r>
            <a:br>
              <a:rPr lang="fr-BE" sz="2000" dirty="0" smtClean="0">
                <a:solidFill>
                  <a:schemeClr val="bg1"/>
                </a:solidFill>
              </a:rPr>
            </a:br>
            <a:r>
              <a:rPr lang="fr-BE" sz="2000" dirty="0" smtClean="0">
                <a:solidFill>
                  <a:schemeClr val="bg1"/>
                </a:solidFill>
              </a:rPr>
              <a:t/>
            </a:r>
            <a:br>
              <a:rPr lang="fr-BE" sz="2000" dirty="0" smtClean="0">
                <a:solidFill>
                  <a:schemeClr val="bg1"/>
                </a:solidFill>
              </a:rPr>
            </a:br>
            <a:r>
              <a:rPr lang="fr-BE" sz="2200" dirty="0" smtClean="0">
                <a:solidFill>
                  <a:srgbClr val="CCFF66"/>
                </a:solidFill>
                <a:latin typeface="Arial" pitchFamily="34" charset="0"/>
                <a:cs typeface="Arial" pitchFamily="34" charset="0"/>
              </a:rPr>
              <a:t>Lecture </a:t>
            </a:r>
            <a:r>
              <a:rPr lang="fr-CA" sz="2200" dirty="0" smtClean="0">
                <a:solidFill>
                  <a:srgbClr val="CCFF66"/>
                </a:solidFill>
                <a:latin typeface="Arial" pitchFamily="34" charset="0"/>
                <a:cs typeface="Arial" pitchFamily="34" charset="0"/>
              </a:rPr>
              <a:t> Marc </a:t>
            </a:r>
            <a:r>
              <a:rPr lang="fr-CA" sz="2200" dirty="0" smtClean="0">
                <a:solidFill>
                  <a:srgbClr val="CCFF66"/>
                </a:solidFill>
                <a:latin typeface="Arial" pitchFamily="34" charset="0"/>
                <a:cs typeface="Arial" pitchFamily="34" charset="0"/>
              </a:rPr>
              <a:t>12:31    »</a:t>
            </a:r>
            <a:r>
              <a:rPr lang="fr-CA" sz="2200" i="1" dirty="0" smtClean="0">
                <a:solidFill>
                  <a:schemeClr val="bg1"/>
                </a:solidFill>
                <a:latin typeface="Comic Sans MS" pitchFamily="66" charset="0"/>
              </a:rPr>
              <a:t>Et </a:t>
            </a:r>
            <a:r>
              <a:rPr lang="fr-CA" sz="2200" i="1" dirty="0" smtClean="0">
                <a:solidFill>
                  <a:schemeClr val="bg1"/>
                </a:solidFill>
                <a:latin typeface="Comic Sans MS" pitchFamily="66" charset="0"/>
              </a:rPr>
              <a:t>le second lui est semblable, Tu aimeras ton prochain comme toi-même. Il n’y a point d’autre commandement plus grand que ceux-ci</a:t>
            </a:r>
            <a:r>
              <a:rPr lang="fr-CA" sz="2200" i="1" dirty="0" smtClean="0">
                <a:solidFill>
                  <a:schemeClr val="bg1"/>
                </a:solidFill>
                <a:latin typeface="Comic Sans MS" pitchFamily="66" charset="0"/>
              </a:rPr>
              <a:t>. »</a:t>
            </a:r>
            <a:r>
              <a:rPr lang="fr-CA" sz="2200" dirty="0" smtClean="0">
                <a:solidFill>
                  <a:srgbClr val="CCFF66"/>
                </a:solidFill>
                <a:latin typeface="Arial" pitchFamily="34" charset="0"/>
                <a:cs typeface="Arial" pitchFamily="34" charset="0"/>
              </a:rPr>
              <a:t> </a:t>
            </a:r>
            <a:r>
              <a:rPr lang="fr-BE" sz="2000" dirty="0" smtClean="0">
                <a:solidFill>
                  <a:schemeClr val="bg1"/>
                </a:solidFill>
              </a:rPr>
              <a:t/>
            </a:r>
            <a:br>
              <a:rPr lang="fr-BE" sz="2000" dirty="0" smtClean="0">
                <a:solidFill>
                  <a:schemeClr val="bg1"/>
                </a:solidFill>
              </a:rPr>
            </a:br>
            <a:r>
              <a:rPr lang="fr-BE" sz="2000" dirty="0" smtClean="0">
                <a:solidFill>
                  <a:schemeClr val="bg1"/>
                </a:solidFill>
              </a:rPr>
              <a:t/>
            </a:r>
            <a:br>
              <a:rPr lang="fr-BE" sz="2000" dirty="0" smtClean="0">
                <a:solidFill>
                  <a:schemeClr val="bg1"/>
                </a:solidFill>
              </a:rPr>
            </a:br>
            <a:endParaRPr lang="fr-BE" sz="20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2000" dirty="0" smtClean="0">
                <a:solidFill>
                  <a:srgbClr val="FFFF00"/>
                </a:solidFill>
              </a:rPr>
              <a:t/>
            </a:r>
            <a:br>
              <a:rPr lang="fr-BE" sz="2000" dirty="0" smtClean="0">
                <a:solidFill>
                  <a:srgbClr val="FFFF00"/>
                </a:solidFill>
              </a:rPr>
            </a:br>
            <a:r>
              <a:rPr lang="fr-BE" sz="2200" dirty="0" smtClean="0">
                <a:solidFill>
                  <a:srgbClr val="CCFF66"/>
                </a:solidFill>
                <a:latin typeface="Arial" pitchFamily="34" charset="0"/>
                <a:cs typeface="Arial" pitchFamily="34" charset="0"/>
              </a:rPr>
              <a:t>Accueillir : du grec </a:t>
            </a:r>
            <a:r>
              <a:rPr lang="fr-CA" sz="2000" dirty="0" smtClean="0">
                <a:solidFill>
                  <a:schemeClr val="bg1"/>
                </a:solidFill>
              </a:rPr>
              <a:t> « </a:t>
            </a:r>
            <a:r>
              <a:rPr lang="fr-CA" sz="2400" dirty="0" err="1" smtClean="0">
                <a:solidFill>
                  <a:srgbClr val="FFFF00"/>
                </a:solidFill>
              </a:rPr>
              <a:t>προσλαμβανω</a:t>
            </a:r>
            <a:r>
              <a:rPr lang="fr-CA" sz="2000" dirty="0" smtClean="0">
                <a:solidFill>
                  <a:schemeClr val="bg1"/>
                </a:solidFill>
              </a:rPr>
              <a:t> »</a:t>
            </a:r>
            <a:r>
              <a:rPr lang="fr-CA" sz="2000" dirty="0" smtClean="0"/>
              <a:t> </a:t>
            </a:r>
            <a:r>
              <a:rPr lang="fr-CA" sz="2000" dirty="0" smtClean="0">
                <a:solidFill>
                  <a:schemeClr val="bg1"/>
                </a:solidFill>
              </a:rPr>
              <a:t>: </a:t>
            </a:r>
            <a:r>
              <a:rPr lang="fr-CA" sz="2000" dirty="0" err="1" smtClean="0">
                <a:solidFill>
                  <a:schemeClr val="bg1"/>
                </a:solidFill>
              </a:rPr>
              <a:t>proslambano</a:t>
            </a:r>
            <a:r>
              <a:rPr lang="fr-CA" sz="2000" dirty="0" smtClean="0">
                <a:solidFill>
                  <a:schemeClr val="bg1"/>
                </a:solidFill>
              </a:rPr>
              <a:t> </a:t>
            </a:r>
            <a:r>
              <a:rPr lang="fr-BE" sz="2000" dirty="0" smtClean="0">
                <a:solidFill>
                  <a:schemeClr val="bg1"/>
                </a:solidFill>
              </a:rPr>
              <a:t/>
            </a:r>
            <a:br>
              <a:rPr lang="fr-BE" sz="2000" dirty="0" smtClean="0">
                <a:solidFill>
                  <a:schemeClr val="bg1"/>
                </a:solidFill>
              </a:rPr>
            </a:br>
            <a:r>
              <a:rPr lang="fr-CA" sz="2000" dirty="0" smtClean="0">
                <a:solidFill>
                  <a:schemeClr val="bg1"/>
                </a:solidFill>
              </a:rPr>
              <a:t>LSG - prendre à part, prendre avec, prendre (de la nourriture), manger, recueillir, faire accueil, recevoir ; </a:t>
            </a:r>
            <a:r>
              <a:rPr lang="fr-CA" sz="2000" dirty="0" smtClean="0">
                <a:solidFill>
                  <a:schemeClr val="bg1"/>
                </a:solidFill>
              </a:rPr>
              <a:t>…</a:t>
            </a:r>
            <a:br>
              <a:rPr lang="fr-CA" sz="2000" dirty="0" smtClean="0">
                <a:solidFill>
                  <a:schemeClr val="bg1"/>
                </a:solidFill>
              </a:rPr>
            </a:br>
            <a:r>
              <a:rPr lang="fr-BE" sz="2000" dirty="0" smtClean="0">
                <a:solidFill>
                  <a:schemeClr val="bg1"/>
                </a:solidFill>
              </a:rPr>
              <a:t/>
            </a:r>
            <a:br>
              <a:rPr lang="fr-BE" sz="2000" dirty="0" smtClean="0">
                <a:solidFill>
                  <a:schemeClr val="bg1"/>
                </a:solidFill>
              </a:rPr>
            </a:br>
            <a:r>
              <a:rPr lang="fr-BE" sz="2000" dirty="0" smtClean="0">
                <a:solidFill>
                  <a:schemeClr val="bg1"/>
                </a:solidFill>
              </a:rPr>
              <a:t>      </a:t>
            </a:r>
            <a:r>
              <a:rPr lang="fr-CA" sz="2000" dirty="0" smtClean="0">
                <a:solidFill>
                  <a:schemeClr val="bg1"/>
                </a:solidFill>
              </a:rPr>
              <a:t>1</a:t>
            </a:r>
            <a:r>
              <a:rPr lang="fr-CA" sz="2000" dirty="0" smtClean="0">
                <a:solidFill>
                  <a:schemeClr val="bg1"/>
                </a:solidFill>
              </a:rPr>
              <a:t>) prendre, prendre en addition, prendre pour soi</a:t>
            </a:r>
            <a:r>
              <a:rPr lang="fr-BE" sz="2000" dirty="0" smtClean="0">
                <a:solidFill>
                  <a:schemeClr val="bg1"/>
                </a:solidFill>
              </a:rPr>
              <a:t/>
            </a:r>
            <a:br>
              <a:rPr lang="fr-BE" sz="2000" dirty="0" smtClean="0">
                <a:solidFill>
                  <a:schemeClr val="bg1"/>
                </a:solidFill>
              </a:rPr>
            </a:br>
            <a:r>
              <a:rPr lang="fr-BE" sz="2000" dirty="0" smtClean="0">
                <a:solidFill>
                  <a:schemeClr val="bg1"/>
                </a:solidFill>
              </a:rPr>
              <a:t>    </a:t>
            </a:r>
            <a:r>
              <a:rPr lang="fr-CA" sz="2000" dirty="0" smtClean="0">
                <a:solidFill>
                  <a:schemeClr val="bg1"/>
                </a:solidFill>
              </a:rPr>
              <a:t>1a</a:t>
            </a:r>
            <a:r>
              <a:rPr lang="fr-CA" sz="2000" dirty="0" smtClean="0">
                <a:solidFill>
                  <a:schemeClr val="bg1"/>
                </a:solidFill>
              </a:rPr>
              <a:t>) prendre comme compagnon</a:t>
            </a:r>
            <a:r>
              <a:rPr lang="fr-BE" sz="2000" dirty="0" smtClean="0">
                <a:solidFill>
                  <a:schemeClr val="bg1"/>
                </a:solidFill>
              </a:rPr>
              <a:t/>
            </a:r>
            <a:br>
              <a:rPr lang="fr-BE" sz="2000" dirty="0" smtClean="0">
                <a:solidFill>
                  <a:schemeClr val="bg1"/>
                </a:solidFill>
              </a:rPr>
            </a:br>
            <a:r>
              <a:rPr lang="fr-BE" sz="2000" dirty="0" smtClean="0">
                <a:solidFill>
                  <a:schemeClr val="bg1"/>
                </a:solidFill>
              </a:rPr>
              <a:t>    </a:t>
            </a:r>
            <a:r>
              <a:rPr lang="fr-CA" sz="2000" dirty="0" smtClean="0">
                <a:solidFill>
                  <a:schemeClr val="bg1"/>
                </a:solidFill>
              </a:rPr>
              <a:t>1b</a:t>
            </a:r>
            <a:r>
              <a:rPr lang="fr-CA" sz="2000" dirty="0" smtClean="0">
                <a:solidFill>
                  <a:schemeClr val="bg1"/>
                </a:solidFill>
              </a:rPr>
              <a:t>) prendre par la main pour </a:t>
            </a:r>
            <a:r>
              <a:rPr lang="fr-CA" sz="2000" dirty="0" smtClean="0">
                <a:solidFill>
                  <a:schemeClr val="bg1"/>
                </a:solidFill>
              </a:rPr>
              <a:t>mener </a:t>
            </a:r>
            <a:r>
              <a:rPr lang="fr-CA" sz="2000" dirty="0" smtClean="0">
                <a:solidFill>
                  <a:schemeClr val="bg1"/>
                </a:solidFill>
              </a:rPr>
              <a:t>ailleurs</a:t>
            </a:r>
            <a:r>
              <a:rPr lang="fr-BE" sz="2000" dirty="0" smtClean="0">
                <a:solidFill>
                  <a:schemeClr val="bg1"/>
                </a:solidFill>
              </a:rPr>
              <a:t/>
            </a:r>
            <a:br>
              <a:rPr lang="fr-BE" sz="2000" dirty="0" smtClean="0">
                <a:solidFill>
                  <a:schemeClr val="bg1"/>
                </a:solidFill>
              </a:rPr>
            </a:br>
            <a:r>
              <a:rPr lang="fr-BE" sz="2000" dirty="0" smtClean="0">
                <a:solidFill>
                  <a:schemeClr val="bg1"/>
                </a:solidFill>
              </a:rPr>
              <a:t>    </a:t>
            </a:r>
            <a:r>
              <a:rPr lang="fr-CA" sz="2000" dirty="0" smtClean="0">
                <a:solidFill>
                  <a:schemeClr val="bg1"/>
                </a:solidFill>
              </a:rPr>
              <a:t>1c</a:t>
            </a:r>
            <a:r>
              <a:rPr lang="fr-CA" sz="2000" dirty="0" smtClean="0">
                <a:solidFill>
                  <a:schemeClr val="bg1"/>
                </a:solidFill>
              </a:rPr>
              <a:t>) prendre ou recevoir dans sa maison, avec l’idée de bonté</a:t>
            </a:r>
            <a:r>
              <a:rPr lang="fr-BE" sz="2000" dirty="0" smtClean="0">
                <a:solidFill>
                  <a:schemeClr val="bg1"/>
                </a:solidFill>
              </a:rPr>
              <a:t/>
            </a:r>
            <a:br>
              <a:rPr lang="fr-BE" sz="2000" dirty="0" smtClean="0">
                <a:solidFill>
                  <a:schemeClr val="bg1"/>
                </a:solidFill>
              </a:rPr>
            </a:br>
            <a:r>
              <a:rPr lang="fr-BE" sz="2000" dirty="0" smtClean="0">
                <a:solidFill>
                  <a:schemeClr val="bg1"/>
                </a:solidFill>
              </a:rPr>
              <a:t>    </a:t>
            </a:r>
            <a:r>
              <a:rPr lang="fr-CA" sz="2000" dirty="0" smtClean="0">
                <a:solidFill>
                  <a:schemeClr val="bg1"/>
                </a:solidFill>
              </a:rPr>
              <a:t>1d</a:t>
            </a:r>
            <a:r>
              <a:rPr lang="fr-CA" sz="2000" dirty="0" smtClean="0">
                <a:solidFill>
                  <a:schemeClr val="bg1"/>
                </a:solidFill>
              </a:rPr>
              <a:t>) recevoir, c.à.d. permettre à quelqu’un l’accès à son cœur</a:t>
            </a:r>
            <a:r>
              <a:rPr lang="fr-BE" sz="2000" dirty="0" smtClean="0">
                <a:solidFill>
                  <a:schemeClr val="bg1"/>
                </a:solidFill>
              </a:rPr>
              <a:t/>
            </a:r>
            <a:br>
              <a:rPr lang="fr-BE" sz="2000" dirty="0" smtClean="0">
                <a:solidFill>
                  <a:schemeClr val="bg1"/>
                </a:solidFill>
              </a:rPr>
            </a:br>
            <a:r>
              <a:rPr lang="fr-BE" sz="2000" dirty="0" smtClean="0">
                <a:solidFill>
                  <a:schemeClr val="bg1"/>
                </a:solidFill>
              </a:rPr>
              <a:t>  </a:t>
            </a:r>
            <a:r>
              <a:rPr lang="fr-CA" sz="2000" dirty="0" smtClean="0">
                <a:solidFill>
                  <a:schemeClr val="bg1"/>
                </a:solidFill>
              </a:rPr>
              <a:t>1d1</a:t>
            </a:r>
            <a:r>
              <a:rPr lang="fr-CA" sz="2000" dirty="0" smtClean="0">
                <a:solidFill>
                  <a:schemeClr val="bg1"/>
                </a:solidFill>
              </a:rPr>
              <a:t>) prendre en amitié et comme relation</a:t>
            </a:r>
            <a:r>
              <a:rPr lang="fr-BE" sz="2000" dirty="0" smtClean="0">
                <a:solidFill>
                  <a:schemeClr val="bg1"/>
                </a:solidFill>
              </a:rPr>
              <a:t/>
            </a:r>
            <a:br>
              <a:rPr lang="fr-BE" sz="2000" dirty="0" smtClean="0">
                <a:solidFill>
                  <a:schemeClr val="bg1"/>
                </a:solidFill>
              </a:rPr>
            </a:br>
            <a:r>
              <a:rPr lang="fr-BE" sz="2000" dirty="0" smtClean="0">
                <a:solidFill>
                  <a:schemeClr val="bg1"/>
                </a:solidFill>
              </a:rPr>
              <a:t>    </a:t>
            </a:r>
            <a:r>
              <a:rPr lang="fr-CA" sz="2000" dirty="0" smtClean="0">
                <a:solidFill>
                  <a:schemeClr val="bg1"/>
                </a:solidFill>
              </a:rPr>
              <a:t>1e</a:t>
            </a:r>
            <a:r>
              <a:rPr lang="fr-CA" sz="2000" dirty="0" smtClean="0">
                <a:solidFill>
                  <a:schemeClr val="bg1"/>
                </a:solidFill>
              </a:rPr>
              <a:t>) prendre pour soi, prendre: c.à.d. de la </a:t>
            </a:r>
            <a:r>
              <a:rPr lang="fr-CA" sz="2000" dirty="0" smtClean="0">
                <a:solidFill>
                  <a:schemeClr val="bg1"/>
                </a:solidFill>
              </a:rPr>
              <a:t>nourriture</a:t>
            </a:r>
            <a:endParaRPr lang="fr-BE" sz="20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992888" cy="5544615"/>
          </a:xfrm>
        </p:spPr>
        <p:txBody>
          <a:bodyPr>
            <a:normAutofit/>
          </a:bodyPr>
          <a:lstStyle/>
          <a:p>
            <a:pPr algn="l" hangingPunct="0"/>
            <a:r>
              <a:rPr lang="fr-BE" sz="2800" dirty="0" smtClean="0">
                <a:solidFill>
                  <a:srgbClr val="FFFF00"/>
                </a:solidFill>
                <a:latin typeface="Arial" pitchFamily="34" charset="0"/>
                <a:cs typeface="Arial" pitchFamily="34" charset="0"/>
              </a:rPr>
              <a:t>P</a:t>
            </a:r>
            <a:r>
              <a:rPr lang="fr-BE" sz="2800" dirty="0" smtClean="0">
                <a:solidFill>
                  <a:srgbClr val="FFFF00"/>
                </a:solidFill>
                <a:latin typeface="Arial" pitchFamily="34" charset="0"/>
                <a:cs typeface="Arial" pitchFamily="34" charset="0"/>
              </a:rPr>
              <a:t>rédication du 12 août 2012</a:t>
            </a:r>
            <a:r>
              <a:rPr lang="fr-BE" sz="1400" dirty="0" smtClean="0">
                <a:solidFill>
                  <a:srgbClr val="FFFF00"/>
                </a:solidFill>
                <a:latin typeface="Arial" pitchFamily="34" charset="0"/>
                <a:cs typeface="Arial" pitchFamily="34" charset="0"/>
              </a:rPr>
              <a:t/>
            </a:r>
            <a:br>
              <a:rPr lang="fr-BE" sz="1400" dirty="0" smtClean="0">
                <a:solidFill>
                  <a:srgbClr val="FFFF00"/>
                </a:solidFill>
                <a:latin typeface="Arial" pitchFamily="34" charset="0"/>
                <a:cs typeface="Arial" pitchFamily="34" charset="0"/>
              </a:rPr>
            </a:br>
            <a:r>
              <a:rPr lang="fr-BE" sz="1200" dirty="0" smtClean="0">
                <a:solidFill>
                  <a:srgbClr val="FFFF00"/>
                </a:solidFill>
                <a:latin typeface="Arial" pitchFamily="34" charset="0"/>
                <a:cs typeface="Arial" pitchFamily="34" charset="0"/>
              </a:rPr>
              <a:t/>
            </a:r>
            <a:br>
              <a:rPr lang="fr-BE" sz="1200" dirty="0" smtClean="0">
                <a:solidFill>
                  <a:srgbClr val="FFFF00"/>
                </a:solidFill>
                <a:latin typeface="Arial" pitchFamily="34" charset="0"/>
                <a:cs typeface="Arial" pitchFamily="34" charset="0"/>
              </a:rPr>
            </a:br>
            <a:r>
              <a:rPr lang="fr-BE" sz="2000" dirty="0" smtClean="0">
                <a:solidFill>
                  <a:srgbClr val="FFFF00"/>
                </a:solidFill>
              </a:rPr>
              <a:t/>
            </a:r>
            <a:br>
              <a:rPr lang="fr-BE" sz="2000" dirty="0" smtClean="0">
                <a:solidFill>
                  <a:srgbClr val="FFFF00"/>
                </a:solidFill>
              </a:rPr>
            </a:br>
            <a:r>
              <a:rPr lang="fr-BE" sz="2400" dirty="0" smtClean="0">
                <a:solidFill>
                  <a:schemeClr val="bg1"/>
                </a:solidFill>
                <a:latin typeface="Arial" pitchFamily="34" charset="0"/>
                <a:cs typeface="Arial" pitchFamily="34" charset="0"/>
              </a:rPr>
              <a:t>Accueillir : dans la vie de Jésus: notre </a:t>
            </a:r>
            <a:r>
              <a:rPr lang="fr-BE" sz="2400" dirty="0" smtClean="0">
                <a:solidFill>
                  <a:schemeClr val="bg1"/>
                </a:solidFill>
                <a:latin typeface="Arial" pitchFamily="34" charset="0"/>
                <a:cs typeface="Arial" pitchFamily="34" charset="0"/>
              </a:rPr>
              <a:t>modèle</a:t>
            </a:r>
            <a:r>
              <a:rPr lang="fr-BE" sz="1400" dirty="0" smtClean="0">
                <a:solidFill>
                  <a:schemeClr val="bg1"/>
                </a:solidFill>
                <a:latin typeface="Arial" pitchFamily="34" charset="0"/>
                <a:cs typeface="Arial" pitchFamily="34" charset="0"/>
              </a:rPr>
              <a:t/>
            </a:r>
            <a:br>
              <a:rPr lang="fr-BE" sz="1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S’accueillir, s’accepter </a:t>
            </a:r>
            <a:r>
              <a:rPr lang="fr-BE" sz="2400" dirty="0" smtClean="0">
                <a:solidFill>
                  <a:schemeClr val="bg1"/>
                </a:solidFill>
                <a:latin typeface="Arial" pitchFamily="34" charset="0"/>
                <a:cs typeface="Arial" pitchFamily="34" charset="0"/>
              </a:rPr>
              <a:t>soi-même</a:t>
            </a:r>
            <a:r>
              <a:rPr lang="fr-BE" sz="1400" dirty="0" smtClean="0">
                <a:solidFill>
                  <a:schemeClr val="bg1"/>
                </a:solidFill>
                <a:latin typeface="Arial" pitchFamily="34" charset="0"/>
                <a:cs typeface="Arial" pitchFamily="34" charset="0"/>
              </a:rPr>
              <a:t/>
            </a:r>
            <a:br>
              <a:rPr lang="fr-BE" sz="1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Accueillir, accepter les membres de sa famille de </a:t>
            </a:r>
            <a:r>
              <a:rPr lang="fr-BE" sz="2400" dirty="0" smtClean="0">
                <a:solidFill>
                  <a:schemeClr val="bg1"/>
                </a:solidFill>
                <a:latin typeface="Arial" pitchFamily="34" charset="0"/>
                <a:cs typeface="Arial" pitchFamily="34" charset="0"/>
              </a:rPr>
              <a:t>sang</a:t>
            </a:r>
            <a:r>
              <a:rPr lang="fr-BE" sz="1400" dirty="0" smtClean="0">
                <a:solidFill>
                  <a:schemeClr val="bg1"/>
                </a:solidFill>
                <a:latin typeface="Arial" pitchFamily="34" charset="0"/>
                <a:cs typeface="Arial" pitchFamily="34" charset="0"/>
              </a:rPr>
              <a:t/>
            </a:r>
            <a:br>
              <a:rPr lang="fr-BE" sz="1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Accueillir, accepter les membres de notre famille de Dieu</a:t>
            </a:r>
            <a:r>
              <a:rPr lang="fr-BE" sz="1400" dirty="0" smtClean="0">
                <a:solidFill>
                  <a:schemeClr val="bg1"/>
                </a:solidFill>
                <a:latin typeface="Arial" pitchFamily="34" charset="0"/>
                <a:cs typeface="Arial" pitchFamily="34" charset="0"/>
              </a:rPr>
              <a:t/>
            </a:r>
            <a:br>
              <a:rPr lang="fr-BE" sz="1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
            </a:r>
            <a:br>
              <a:rPr lang="fr-BE" sz="2400" dirty="0" smtClean="0">
                <a:solidFill>
                  <a:schemeClr val="bg1"/>
                </a:solidFill>
                <a:latin typeface="Arial" pitchFamily="34" charset="0"/>
                <a:cs typeface="Arial" pitchFamily="34" charset="0"/>
              </a:rPr>
            </a:br>
            <a:r>
              <a:rPr lang="fr-BE" sz="2400" dirty="0" smtClean="0">
                <a:solidFill>
                  <a:schemeClr val="bg1"/>
                </a:solidFill>
                <a:latin typeface="Arial" pitchFamily="34" charset="0"/>
                <a:cs typeface="Arial" pitchFamily="34" charset="0"/>
              </a:rPr>
              <a:t>Accueillir, accepter notre prochain: l’autre humain</a:t>
            </a:r>
            <a:endParaRPr lang="fr-BE" sz="2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117</Words>
  <Application>Microsoft Office PowerPoint</Application>
  <PresentationFormat>On-screen Show (4:3)</PresentationFormat>
  <Paragraphs>17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CULTE DU 12 AOÛT 2012  à  MOUSCRON </vt:lpstr>
      <vt:lpstr>              Sainte Cène du 12 août 2012.          Lecture:     Jean 1: 10-17  Il était dans le monde, et le monde fut fait par lui ; et le monde ne l’a pas connu.  Il vint chez soi ; et les siens ne l’ont pas reçu. 12  Mais à tous ceux qui l’ont reçu, il leur a donné le droit d’être enfants de Dieu, savoir à ceux qui croient en son nom ; lesquels sont nés, non pas de sang, ni de la volonté de la chair, ni de la volonté de l’homme, mais de Dieu. 14  Et la Parole devint chair, et habita au milieu de nous (et nous vîmes sa gloire, une gloire comme d’un fils unique de la part du Père) pleine de grâce et de vérité ; Jean rend témoignage de lui, et a crié, disant, C’était celui-ci duquel je disais, Celui qui vient après moi prend place avant moi ; car il était avant moi ; car, de sa plénitude, nous tous nous avons reçu, et grâce sur grâce. 17  Car la loi a été donnée par Moïse ; la grâce et la vérité vinrent par Jésus Christ. </vt:lpstr>
      <vt:lpstr>              Sainte Cène du 12 août 2012. (suite)  En venant dans le monde Jésus est venu pour donner une nouvelle vie (spirituelle, éternelle) Une vie faite d’espoir, de joie, de pardon, de paix et de foi.  Une nouvelle vie qui ne dépend pas de ce que je peux faire ou de ce que les autres peuvent faire pour moi mais qui est donnée par Dieu à tous ceux qui ont la foi en Jésus le fils de Dieu Une nouvelle vie qui se reçoit en acceptant que le Christ devienne notre sauveur et maitre.   La cène que nous commémorons, nous invite à tourner nos yeux vers Jésus à lui rendre grâce honneur et louange pour le sacrifice de sa vie à la croix de du Calvaire Nous invite à nous rappeler que Christ nous a invités et accueillis pour la gloire de Dieu son Père Mais aussi elle est une proclamation de l’accueil que Christ fait à tout homme qui a foi en lui </vt:lpstr>
      <vt:lpstr>   - Lecture  Ephésiens 1: 3   Béni soit le Dieu et Père de notre Seigneur Jésus Christ, qui nous a bénis de toute bénédiction spirituelle dans les lieux célestes en Christ ; selon qu’il nous a élus en lui avant la fondation du monde, pour que nous fussions saints et irréprochables devant lui en amour, nous ayant prédestinés pour nous adopter pour lui par Jésus Christ, selon le bon plaisir de sa volonté,  à la louange de la gloire de sa grâce dans laquelle il nous a rendus agréables dans le Bien-aimé ; en qui nous avons la rédemption par son sang, la rémission des fautes selon les richesses de sa grâce, laquelle il a fait abonder envers nous en toute sagesse et intelligence,  nous ayant fait connaître le mystère de sa volonté selon son bon plaisir, qu’il s’est proposé en lui-même pour l’administration de la plénitude des temps, savoir de réunir en un toutes choses dans le Christ, les choses qui sont dans les cieux et les choses qui sont sur la terre en Lui,... </vt:lpstr>
      <vt:lpstr>PREDICATION DU 12 Août 2012  Accueillir notre prochain  comme Christ nous a accueillis </vt:lpstr>
      <vt:lpstr> Prédication du 12 août 2012  Lecture: Jean 1: 10-17 10  Il était dans le monde, et le monde fut fait par lui ; et le monde ne l’a pas connu. 11  Il vint chez soi ; et les siens ne l’ont pas reçu. (accueil). 12  Mais à tous ceux qui l’ont reçu, il leur a donné le droit d’être enfants de Dieu, savoir à ceux qui croient en son nom ; lesquels sont nés, non pas de sang, ni de la volonté de la chair, ni de la volonté de l’homme, mais de Dieu. 14  Et la Parole devint chair, et habita au milieu de nous (et nous vîmes sa gloire, une gloire comme d’un fils unique de la part du Père) pleine de grâce et de vérité ; Jean rend témoignage de lui, et a crié, disant, C’était celui-ci duquel je disais, Celui qui vient après moi prend place avant moi ; car il était avant moi ; car, de sa plénitude, nous tous nous avons reçu, et grâce sur grâce. 17  Car la loi a été donnée par Moïse ; la grâce et la vérité vinrent par Jésus Christ.  </vt:lpstr>
      <vt:lpstr>Prédication du 12 août 2012  Lecture(Rom 15.7  "Accueillez-vous donc les uns les autres, comme Christ vous a accueillis, pour la gloire de Dieu.»  Lecture Lévitiques 19:  « Tu aimeras ton prochain comme toi-même »  Lecture Jean 13:35 « A ceci tous connaîtront que vous êtes mes disciples, si vous avez de l’amour les uns pour les autres»   Lecture  Marc 12:31    »Et le second lui est semblable, Tu aimeras ton prochain comme toi-même. Il n’y a point d’autre commandement plus grand que ceux-ci. »   </vt:lpstr>
      <vt:lpstr>Prédication du 12 août 2012  Accueillir : du grec  « προσλαμβανω » : proslambano  LSG - prendre à part, prendre avec, prendre (de la nourriture), manger, recueillir, faire accueil, recevoir ; …        1) prendre, prendre en addition, prendre pour soi     1a) prendre comme compagnon     1b) prendre par la main pour mener ailleurs     1c) prendre ou recevoir dans sa maison, avec l’idée de bonté     1d) recevoir, c.à.d. permettre à quelqu’un l’accès à son cœur   1d1) prendre en amitié et comme relation     1e) prendre pour soi, prendre: c.à.d. de la nourriture</vt:lpstr>
      <vt:lpstr>Prédication du 12 août 2012   Accueillir : dans la vie de Jésus: notre modèle  S’accueillir, s’accepter soi-même  Accueillir, accepter les membres de sa famille de sang  Accueillir, accepter les membres de notre famille de Dieu  Accueillir, accepter notre prochain: l’autre humain</vt:lpstr>
      <vt:lpstr>Prédication du 12 août 2012  L’accueil dans la vie de Jésus:   (Jn 1: 5) Et la lumière luit dans les ténèbres ; et les ténèbres ne l’ont pas comprise.   v10-11 Il était dans le monde, et le monde fut fait par lui ; et le monde ne l’a pas connu. Il vint chez soi ; et les siens ne l’ont pas reçu.            A sa venue, Jésus n’a pas été bien accueilli</vt:lpstr>
      <vt:lpstr>Prédication du 12 août 2012  L’accueil dans la vie de Jésus (suite) :   « Christ nous a accueillis et rendus « participants de sa nature divine » (2Pier1 : 4)  « lorsque nous étions encore sans force, pécheur, ennemis nous avons été réconcilié avec Dieu » (Rom 5 : 6-10)   "Accueillez-vous donc les uns les autres, comme Christ vous a accueillis, pour la gloire de Dieu.»  (Rom 15 : 7)          A tout point de vue, Jésus nous a tendu la main ….  pour nous accueillir.</vt:lpstr>
      <vt:lpstr>Prédication du 12 août 2012  S’accepter soi-même… pour aimer et accueillir son prochain   Lévitique 19:18 Tu ne te vengeras pas, et tu ne garderas pas rancune aux fils de ton peuple ; mais tu aimeras ton prochain comme toi-même. Moi, je suis l’Eternel.     PS 139 13-15 « Car tu as possédé mes reins, tu m’as tissé dans le ventre de ma mère.  Je te célébrerai de ce que j’ai été fait d’une étrange et admirable manière. Tes œuvres sont merveilleuses, et mon âme le sait très bien. »    Le psaume de David nous enseigne que nous n’avons aucune raison de ne pas nous accepter tels que Dieu nous a créés. </vt:lpstr>
      <vt:lpstr>Prédication du 12 août 2012  Accepter les membres de sa famille de sang   Exode 20 : 12  Honore ton père et ta mère, afin que tes jours soient prolongés sur la terre que l’Eternel, ton Dieu, te donne.    Jean 17 : 1 Jésus dit ces choses, et leva ses yeux au ciel, et dit, Père, l’heure est venue ; glorifie ton Fils, afin que ton Fils te glorifie,     La famille est une création de Dieu qui veut y trouver une harmonie à l’image de sa relation avec le Père </vt:lpstr>
      <vt:lpstr>Prédication du 12 août 2012  S’aimer, s’accueillir, s’accepter dans le couple  Ephésiens 5 : 25-30  25  Maris, aimez vos femmes, comme Christ a aimé l’Eglise, et s’est livré lui-même pour elle, afin de la sanctifier par la parole, après l’avoir purifiée par le baptême d’eau, afin de faire paraître devant lui cette Eglise glorieuse, sans tache, ni ride, ni rien de semblable, mais sainte et irrépréhensible. 28  C’est ainsi que les maris doivent aimer leurs femmes comme leurs propres corps. Celui qui aime sa femme s’aime lui-même. 29  Car jamais personne n’a haï sa propre chair ; mais il la nourrit et en prend soin, comme Christ le fait pour l’Eglise, 30  parce que nous sommes membres de son corps.     Le couple a été pris comme modèle de la relation de Christ et l’église. </vt:lpstr>
      <vt:lpstr>Prédication du 12 août 2012  S’aimer, s’accueillir, s’accepter dans l’assemblée   Jean 13:35    « A ceci tous connaîtront que vous êtes mes disciples, si vous avez de l’amour les uns pour les autres »       L’union en Christ, la communion fraternelle, l’amour sont le ciment qui relie les Chrétiens membres de l’église. </vt:lpstr>
      <vt:lpstr>Prédication du 12 août 2012  Aimer, Accueillir, Accepter son prochain   Marc 12 : 28-31   Un des scribes, qui les avait entendus discuter, sachant que Jésus avait bien répondu aux sadducéens, s’approcha, et lui demanda : Quel est le premier de tous les commandements ? 29  Jésus répondit : Voici le premier : Ecoute, Israël, le Seigneur, notre Dieu, est l’unique Seigneur ; et : Tu aimeras le Seigneur, ton Dieu, de tout ton cœur, de toute ton âme, de toute ta pensée, et de toute ta force. 31  Voici le second : Tu aimeras ton prochain comme toi-même. Il n’y a pas d’autre commandement plus grand que ceux-là.      Personne ne peut se déclarer chrétien s’il n’aime son prochain ! </vt:lpstr>
      <vt:lpstr>Prédication du 12 août 2012  CONCLUSION:  Jésus est notre modèle: il a répondu, par sa vie,  à notre manque d’accueil et d’amour  par une amour infini, une accueil qui nous a conduit au père. Un sacrifice qui nous permet de changer par le processus de la conversion.  Il n’y a pas d’amour sans accueil, Jésus nous montre l’exemple, le chemin : il est la porte.  Aujourd’hui, cette porte est encore ouverte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Réunion de prières du 4 août 2012.     - Lectures    - Entrée dans l'intimité de Dieu: remerciements pour  Sa présence  Son amour  Ses actions dans ma vie  Sa bonté pour moi, pour l'église  - Prier pour l'église universelle, pour l'église de Mouscron  - Demande des sujets personnels de prière  Prières  - Prières de louange et remerciement pour les actions qu'il réalisera selon  sa promesse.</dc:title>
  <dc:creator>Jean-Claude Vdvoorde</dc:creator>
  <cp:lastModifiedBy>Jean-Claude Vdvoorde</cp:lastModifiedBy>
  <cp:revision>29</cp:revision>
  <dcterms:created xsi:type="dcterms:W3CDTF">2012-08-03T20:14:01Z</dcterms:created>
  <dcterms:modified xsi:type="dcterms:W3CDTF">2012-08-11T19:59:33Z</dcterms:modified>
</cp:coreProperties>
</file>